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37"/>
  </p:notesMasterIdLst>
  <p:sldIdLst>
    <p:sldId id="256" r:id="rId2"/>
    <p:sldId id="454" r:id="rId3"/>
    <p:sldId id="473" r:id="rId4"/>
    <p:sldId id="474" r:id="rId5"/>
    <p:sldId id="475" r:id="rId6"/>
    <p:sldId id="476" r:id="rId7"/>
    <p:sldId id="477" r:id="rId8"/>
    <p:sldId id="478" r:id="rId9"/>
    <p:sldId id="467" r:id="rId10"/>
    <p:sldId id="468" r:id="rId11"/>
    <p:sldId id="469" r:id="rId12"/>
    <p:sldId id="470" r:id="rId13"/>
    <p:sldId id="471" r:id="rId14"/>
    <p:sldId id="472" r:id="rId15"/>
    <p:sldId id="479" r:id="rId16"/>
    <p:sldId id="480" r:id="rId17"/>
    <p:sldId id="481" r:id="rId18"/>
    <p:sldId id="482" r:id="rId19"/>
    <p:sldId id="483" r:id="rId20"/>
    <p:sldId id="484" r:id="rId21"/>
    <p:sldId id="487" r:id="rId22"/>
    <p:sldId id="488" r:id="rId23"/>
    <p:sldId id="489" r:id="rId24"/>
    <p:sldId id="490" r:id="rId25"/>
    <p:sldId id="491" r:id="rId26"/>
    <p:sldId id="492" r:id="rId27"/>
    <p:sldId id="493" r:id="rId28"/>
    <p:sldId id="494" r:id="rId29"/>
    <p:sldId id="495" r:id="rId30"/>
    <p:sldId id="496" r:id="rId31"/>
    <p:sldId id="485" r:id="rId32"/>
    <p:sldId id="486" r:id="rId33"/>
    <p:sldId id="497" r:id="rId34"/>
    <p:sldId id="498" r:id="rId35"/>
    <p:sldId id="499" r:id="rId3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9" autoAdjust="0"/>
    <p:restoredTop sz="94694"/>
  </p:normalViewPr>
  <p:slideViewPr>
    <p:cSldViewPr snapToGrid="0" snapToObjects="1">
      <p:cViewPr varScale="1">
        <p:scale>
          <a:sx n="121" d="100"/>
          <a:sy n="121" d="100"/>
        </p:scale>
        <p:origin x="19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8">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8">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9">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Systems Operations</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21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57DD-AC73-9544-BAAF-441F5FF37414}"/>
              </a:ext>
            </a:extLst>
          </p:cNvPr>
          <p:cNvSpPr>
            <a:spLocks noGrp="1"/>
          </p:cNvSpPr>
          <p:nvPr>
            <p:ph type="title"/>
          </p:nvPr>
        </p:nvSpPr>
        <p:spPr/>
        <p:txBody>
          <a:bodyPr/>
          <a:lstStyle/>
          <a:p>
            <a:r>
              <a:rPr lang="en-US" dirty="0"/>
              <a:t>Introduction to Terraform</a:t>
            </a:r>
          </a:p>
        </p:txBody>
      </p:sp>
      <p:sp>
        <p:nvSpPr>
          <p:cNvPr id="3" name="Text Placeholder 2">
            <a:extLst>
              <a:ext uri="{FF2B5EF4-FFF2-40B4-BE49-F238E27FC236}">
                <a16:creationId xmlns:a16="http://schemas.microsoft.com/office/drawing/2014/main" id="{CA7BE5E2-9364-0F49-AD9A-2C77A1352F24}"/>
              </a:ext>
            </a:extLst>
          </p:cNvPr>
          <p:cNvSpPr>
            <a:spLocks noGrp="1"/>
          </p:cNvSpPr>
          <p:nvPr>
            <p:ph type="body" idx="1"/>
          </p:nvPr>
        </p:nvSpPr>
        <p:spPr/>
        <p:txBody>
          <a:bodyPr/>
          <a:lstStyle/>
          <a:p>
            <a:r>
              <a:rPr lang="en-US" dirty="0"/>
              <a:t> So…think of terraform as a list of assets that you’ll need in order to run your application. Like- you need: </a:t>
            </a:r>
          </a:p>
          <a:p>
            <a:pPr lvl="1"/>
            <a:r>
              <a:rPr lang="en-US" dirty="0"/>
              <a:t> Somewhere to store your data</a:t>
            </a:r>
          </a:p>
          <a:p>
            <a:pPr lvl="1"/>
            <a:r>
              <a:rPr lang="en-US" dirty="0"/>
              <a:t> Somewhere to present your data</a:t>
            </a:r>
          </a:p>
          <a:p>
            <a:pPr lvl="1"/>
            <a:r>
              <a:rPr lang="en-US" dirty="0"/>
              <a:t> Middleware</a:t>
            </a:r>
          </a:p>
          <a:p>
            <a:pPr lvl="1"/>
            <a:r>
              <a:rPr lang="en-US" dirty="0"/>
              <a:t> Code repository√</a:t>
            </a:r>
          </a:p>
          <a:p>
            <a:pPr marL="603250" lvl="1" indent="0">
              <a:buNone/>
            </a:pPr>
            <a:endParaRPr lang="en-US" dirty="0"/>
          </a:p>
          <a:p>
            <a:pPr marL="603250" lvl="1" indent="0">
              <a:buNone/>
            </a:pPr>
            <a:r>
              <a:rPr lang="en-US" dirty="0"/>
              <a:t>There are AWS services that basically do ALL of these things SO- with Terraform we list them and can run them.</a:t>
            </a:r>
          </a:p>
          <a:p>
            <a:pPr marL="603250" lvl="1" indent="0">
              <a:buNone/>
            </a:pPr>
            <a:r>
              <a:rPr lang="en-US" dirty="0"/>
              <a:t>BUT WAIT….there’s more!!</a:t>
            </a:r>
          </a:p>
        </p:txBody>
      </p:sp>
      <p:pic>
        <p:nvPicPr>
          <p:cNvPr id="5" name="Picture 4">
            <a:extLst>
              <a:ext uri="{FF2B5EF4-FFF2-40B4-BE49-F238E27FC236}">
                <a16:creationId xmlns:a16="http://schemas.microsoft.com/office/drawing/2014/main" id="{2C9D9799-5E98-C54E-84C0-375FC8DB0899}"/>
              </a:ext>
            </a:extLst>
          </p:cNvPr>
          <p:cNvPicPr>
            <a:picLocks noChangeAspect="1"/>
          </p:cNvPicPr>
          <p:nvPr/>
        </p:nvPicPr>
        <p:blipFill>
          <a:blip r:embed="rId2"/>
          <a:stretch>
            <a:fillRect/>
          </a:stretch>
        </p:blipFill>
        <p:spPr>
          <a:xfrm>
            <a:off x="6492958" y="5118538"/>
            <a:ext cx="1209592" cy="1445610"/>
          </a:xfrm>
          <a:prstGeom prst="rect">
            <a:avLst/>
          </a:prstGeom>
        </p:spPr>
      </p:pic>
    </p:spTree>
    <p:extLst>
      <p:ext uri="{BB962C8B-B14F-4D97-AF65-F5344CB8AC3E}">
        <p14:creationId xmlns:p14="http://schemas.microsoft.com/office/powerpoint/2010/main" val="2275829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583C-9C81-C64B-A128-A650098E7D59}"/>
              </a:ext>
            </a:extLst>
          </p:cNvPr>
          <p:cNvSpPr>
            <a:spLocks noGrp="1"/>
          </p:cNvSpPr>
          <p:nvPr>
            <p:ph type="title"/>
          </p:nvPr>
        </p:nvSpPr>
        <p:spPr/>
        <p:txBody>
          <a:bodyPr/>
          <a:lstStyle/>
          <a:p>
            <a:r>
              <a:rPr lang="en-US" dirty="0"/>
              <a:t>Why Terraform?</a:t>
            </a:r>
          </a:p>
        </p:txBody>
      </p:sp>
      <p:sp>
        <p:nvSpPr>
          <p:cNvPr id="3" name="Text Placeholder 2">
            <a:extLst>
              <a:ext uri="{FF2B5EF4-FFF2-40B4-BE49-F238E27FC236}">
                <a16:creationId xmlns:a16="http://schemas.microsoft.com/office/drawing/2014/main" id="{A2B676E8-CD59-144B-ABA1-B707CBAC1C37}"/>
              </a:ext>
            </a:extLst>
          </p:cNvPr>
          <p:cNvSpPr>
            <a:spLocks noGrp="1"/>
          </p:cNvSpPr>
          <p:nvPr>
            <p:ph type="body" idx="1"/>
          </p:nvPr>
        </p:nvSpPr>
        <p:spPr/>
        <p:txBody>
          <a:bodyPr/>
          <a:lstStyle/>
          <a:p>
            <a:r>
              <a:rPr lang="en-US" dirty="0"/>
              <a:t> So there are several companies doing things similar to Terraform…including </a:t>
            </a:r>
            <a:r>
              <a:rPr lang="en-US" b="1" dirty="0"/>
              <a:t>serverless</a:t>
            </a:r>
            <a:r>
              <a:rPr lang="en-US" dirty="0"/>
              <a:t> and </a:t>
            </a:r>
            <a:r>
              <a:rPr lang="en-US" b="1" dirty="0" err="1"/>
              <a:t>cloudformation</a:t>
            </a:r>
            <a:r>
              <a:rPr lang="en-US" dirty="0"/>
              <a:t>…BUT- terraform has one big advantage:</a:t>
            </a:r>
          </a:p>
          <a:p>
            <a:pPr lvl="1"/>
            <a:r>
              <a:rPr lang="en-US" dirty="0"/>
              <a:t> It can work across platforms</a:t>
            </a:r>
          </a:p>
          <a:p>
            <a:pPr lvl="1"/>
            <a:r>
              <a:rPr lang="en-US" dirty="0"/>
              <a:t> So if a meteor takes out all of AWS you can move everything and move it to GCP without making a WHOLE lot of changes.</a:t>
            </a:r>
          </a:p>
          <a:p>
            <a:pPr lvl="1"/>
            <a:r>
              <a:rPr lang="en-US" dirty="0"/>
              <a:t>Also can work on </a:t>
            </a:r>
            <a:r>
              <a:rPr lang="en-US" dirty="0" err="1"/>
              <a:t>Linode</a:t>
            </a:r>
            <a:r>
              <a:rPr lang="en-US" dirty="0"/>
              <a:t>, </a:t>
            </a:r>
            <a:r>
              <a:rPr lang="en-US" dirty="0" err="1"/>
              <a:t>Openstack</a:t>
            </a:r>
            <a:r>
              <a:rPr lang="en-US" dirty="0"/>
              <a:t>, and Azure</a:t>
            </a:r>
          </a:p>
        </p:txBody>
      </p:sp>
      <p:pic>
        <p:nvPicPr>
          <p:cNvPr id="4" name="Picture 3">
            <a:extLst>
              <a:ext uri="{FF2B5EF4-FFF2-40B4-BE49-F238E27FC236}">
                <a16:creationId xmlns:a16="http://schemas.microsoft.com/office/drawing/2014/main" id="{646D29C4-D614-F24F-AF10-B5EF41F02443}"/>
              </a:ext>
            </a:extLst>
          </p:cNvPr>
          <p:cNvPicPr>
            <a:picLocks noChangeAspect="1"/>
          </p:cNvPicPr>
          <p:nvPr/>
        </p:nvPicPr>
        <p:blipFill>
          <a:blip r:embed="rId2"/>
          <a:stretch>
            <a:fillRect/>
          </a:stretch>
        </p:blipFill>
        <p:spPr>
          <a:xfrm>
            <a:off x="3489433" y="4909248"/>
            <a:ext cx="2502995" cy="1665629"/>
          </a:xfrm>
          <a:prstGeom prst="rect">
            <a:avLst/>
          </a:prstGeom>
        </p:spPr>
      </p:pic>
    </p:spTree>
    <p:extLst>
      <p:ext uri="{BB962C8B-B14F-4D97-AF65-F5344CB8AC3E}">
        <p14:creationId xmlns:p14="http://schemas.microsoft.com/office/powerpoint/2010/main" val="2383241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F1FF-C7FA-A741-B33D-E17F74A9E9B6}"/>
              </a:ext>
            </a:extLst>
          </p:cNvPr>
          <p:cNvSpPr>
            <a:spLocks noGrp="1"/>
          </p:cNvSpPr>
          <p:nvPr>
            <p:ph type="title"/>
          </p:nvPr>
        </p:nvSpPr>
        <p:spPr/>
        <p:txBody>
          <a:bodyPr/>
          <a:lstStyle/>
          <a:p>
            <a:r>
              <a:rPr lang="en-US" dirty="0"/>
              <a:t>So what does Terraform actually DO?</a:t>
            </a:r>
          </a:p>
        </p:txBody>
      </p:sp>
      <p:sp>
        <p:nvSpPr>
          <p:cNvPr id="3" name="Text Placeholder 2">
            <a:extLst>
              <a:ext uri="{FF2B5EF4-FFF2-40B4-BE49-F238E27FC236}">
                <a16:creationId xmlns:a16="http://schemas.microsoft.com/office/drawing/2014/main" id="{B05283F4-0A41-574C-AC69-776FEF6D2702}"/>
              </a:ext>
            </a:extLst>
          </p:cNvPr>
          <p:cNvSpPr>
            <a:spLocks noGrp="1"/>
          </p:cNvSpPr>
          <p:nvPr>
            <p:ph type="body" idx="1"/>
          </p:nvPr>
        </p:nvSpPr>
        <p:spPr/>
        <p:txBody>
          <a:bodyPr/>
          <a:lstStyle/>
          <a:p>
            <a:r>
              <a:rPr lang="en-US" dirty="0"/>
              <a:t> So essentially you are able to manage most cloud platforms from your command line pretty easily (we’ll be setting all of that up in the first lab shortly). </a:t>
            </a:r>
          </a:p>
          <a:p>
            <a:r>
              <a:rPr lang="en-US" dirty="0"/>
              <a:t>You might use your CLI to say “create an EC2 server, an S3 bucket, a DynamoDB table, and a Lambda in the US-West-2 region”. You enter those commands and then move on.</a:t>
            </a:r>
          </a:p>
          <a:p>
            <a:r>
              <a:rPr lang="en-US" dirty="0"/>
              <a:t>Think of Terraform as the place you save those commands. </a:t>
            </a:r>
          </a:p>
        </p:txBody>
      </p:sp>
      <p:pic>
        <p:nvPicPr>
          <p:cNvPr id="4" name="Picture 3">
            <a:extLst>
              <a:ext uri="{FF2B5EF4-FFF2-40B4-BE49-F238E27FC236}">
                <a16:creationId xmlns:a16="http://schemas.microsoft.com/office/drawing/2014/main" id="{FAB7E5FC-6467-D749-8D87-99F2F5BBFAEC}"/>
              </a:ext>
            </a:extLst>
          </p:cNvPr>
          <p:cNvPicPr>
            <a:picLocks noChangeAspect="1"/>
          </p:cNvPicPr>
          <p:nvPr/>
        </p:nvPicPr>
        <p:blipFill>
          <a:blip r:embed="rId2"/>
          <a:stretch>
            <a:fillRect/>
          </a:stretch>
        </p:blipFill>
        <p:spPr>
          <a:xfrm>
            <a:off x="3950715" y="4924097"/>
            <a:ext cx="1646691" cy="1781503"/>
          </a:xfrm>
          <a:prstGeom prst="rect">
            <a:avLst/>
          </a:prstGeom>
        </p:spPr>
      </p:pic>
    </p:spTree>
    <p:extLst>
      <p:ext uri="{BB962C8B-B14F-4D97-AF65-F5344CB8AC3E}">
        <p14:creationId xmlns:p14="http://schemas.microsoft.com/office/powerpoint/2010/main" val="456201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ABB29-9DCF-3C4B-AE83-3BB23693E4DB}"/>
              </a:ext>
            </a:extLst>
          </p:cNvPr>
          <p:cNvSpPr>
            <a:spLocks noGrp="1"/>
          </p:cNvSpPr>
          <p:nvPr>
            <p:ph type="title"/>
          </p:nvPr>
        </p:nvSpPr>
        <p:spPr/>
        <p:txBody>
          <a:bodyPr/>
          <a:lstStyle/>
          <a:p>
            <a:r>
              <a:rPr lang="en-US" dirty="0"/>
              <a:t>Terraform: More information</a:t>
            </a:r>
          </a:p>
        </p:txBody>
      </p:sp>
      <p:sp>
        <p:nvSpPr>
          <p:cNvPr id="3" name="Text Placeholder 2">
            <a:extLst>
              <a:ext uri="{FF2B5EF4-FFF2-40B4-BE49-F238E27FC236}">
                <a16:creationId xmlns:a16="http://schemas.microsoft.com/office/drawing/2014/main" id="{1A16FD2E-E914-764C-9E8D-05C90C7DA79F}"/>
              </a:ext>
            </a:extLst>
          </p:cNvPr>
          <p:cNvSpPr>
            <a:spLocks noGrp="1"/>
          </p:cNvSpPr>
          <p:nvPr>
            <p:ph type="body" idx="1"/>
          </p:nvPr>
        </p:nvSpPr>
        <p:spPr/>
        <p:txBody>
          <a:bodyPr/>
          <a:lstStyle/>
          <a:p>
            <a:r>
              <a:rPr lang="en-US" dirty="0"/>
              <a:t> So the other advantages of Terraform is that it not only </a:t>
            </a:r>
            <a:r>
              <a:rPr lang="en-US" b="1" dirty="0"/>
              <a:t>builds</a:t>
            </a:r>
            <a:r>
              <a:rPr lang="en-US" dirty="0"/>
              <a:t> your infrastructure but also changes and versions it appropriately. </a:t>
            </a:r>
          </a:p>
          <a:p>
            <a:r>
              <a:rPr lang="en-US" dirty="0"/>
              <a:t>This gives you a lot of the same advantages you get from a coding repository- like rollbacks and diffs to let you see everything that’s being changed.</a:t>
            </a:r>
          </a:p>
          <a:p>
            <a:r>
              <a:rPr lang="en-US" dirty="0"/>
              <a:t> Think of things like </a:t>
            </a:r>
            <a:r>
              <a:rPr lang="en-US" b="1" dirty="0"/>
              <a:t>puppet, chef, </a:t>
            </a:r>
            <a:r>
              <a:rPr lang="en-US" dirty="0"/>
              <a:t>and </a:t>
            </a:r>
            <a:r>
              <a:rPr lang="en-US" b="1" dirty="0"/>
              <a:t>ansible</a:t>
            </a:r>
            <a:r>
              <a:rPr lang="en-US" dirty="0"/>
              <a:t> for provisioning servers.</a:t>
            </a:r>
          </a:p>
        </p:txBody>
      </p:sp>
      <p:pic>
        <p:nvPicPr>
          <p:cNvPr id="4" name="Picture 3">
            <a:extLst>
              <a:ext uri="{FF2B5EF4-FFF2-40B4-BE49-F238E27FC236}">
                <a16:creationId xmlns:a16="http://schemas.microsoft.com/office/drawing/2014/main" id="{0EA07EE7-0C16-2D45-9CDE-6CE78FCE9FE9}"/>
              </a:ext>
            </a:extLst>
          </p:cNvPr>
          <p:cNvPicPr>
            <a:picLocks noChangeAspect="1"/>
          </p:cNvPicPr>
          <p:nvPr/>
        </p:nvPicPr>
        <p:blipFill>
          <a:blip r:embed="rId2"/>
          <a:stretch>
            <a:fillRect/>
          </a:stretch>
        </p:blipFill>
        <p:spPr>
          <a:xfrm>
            <a:off x="4443249" y="4750676"/>
            <a:ext cx="1757198" cy="1757198"/>
          </a:xfrm>
          <a:prstGeom prst="rect">
            <a:avLst/>
          </a:prstGeom>
        </p:spPr>
      </p:pic>
    </p:spTree>
    <p:extLst>
      <p:ext uri="{BB962C8B-B14F-4D97-AF65-F5344CB8AC3E}">
        <p14:creationId xmlns:p14="http://schemas.microsoft.com/office/powerpoint/2010/main" val="3345114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3C2A-786B-BB4C-B424-D9A4822EEB59}"/>
              </a:ext>
            </a:extLst>
          </p:cNvPr>
          <p:cNvSpPr>
            <a:spLocks noGrp="1"/>
          </p:cNvSpPr>
          <p:nvPr>
            <p:ph type="title"/>
          </p:nvPr>
        </p:nvSpPr>
        <p:spPr/>
        <p:txBody>
          <a:bodyPr/>
          <a:lstStyle/>
          <a:p>
            <a:r>
              <a:rPr lang="en-US" dirty="0"/>
              <a:t>Terraform (continued)</a:t>
            </a:r>
          </a:p>
        </p:txBody>
      </p:sp>
      <p:sp>
        <p:nvSpPr>
          <p:cNvPr id="3" name="Text Placeholder 2">
            <a:extLst>
              <a:ext uri="{FF2B5EF4-FFF2-40B4-BE49-F238E27FC236}">
                <a16:creationId xmlns:a16="http://schemas.microsoft.com/office/drawing/2014/main" id="{73A97ED6-BDCA-2A43-AB6F-72CBFE34B866}"/>
              </a:ext>
            </a:extLst>
          </p:cNvPr>
          <p:cNvSpPr>
            <a:spLocks noGrp="1"/>
          </p:cNvSpPr>
          <p:nvPr>
            <p:ph type="body" idx="1"/>
          </p:nvPr>
        </p:nvSpPr>
        <p:spPr/>
        <p:txBody>
          <a:bodyPr/>
          <a:lstStyle/>
          <a:p>
            <a:r>
              <a:rPr lang="en-US" dirty="0"/>
              <a:t> Every Terraform process is broken down into </a:t>
            </a:r>
            <a:r>
              <a:rPr lang="en-US" b="1" dirty="0"/>
              <a:t>three separate and distinct parts</a:t>
            </a:r>
            <a:r>
              <a:rPr lang="en-US" dirty="0"/>
              <a:t>:</a:t>
            </a:r>
          </a:p>
          <a:p>
            <a:pPr lvl="1"/>
            <a:r>
              <a:rPr lang="en-US" dirty="0"/>
              <a:t>Plan</a:t>
            </a:r>
          </a:p>
          <a:p>
            <a:pPr lvl="1"/>
            <a:r>
              <a:rPr lang="en-US" dirty="0"/>
              <a:t>Apply</a:t>
            </a:r>
          </a:p>
          <a:p>
            <a:pPr lvl="1"/>
            <a:r>
              <a:rPr lang="en-US" dirty="0"/>
              <a:t>Execute</a:t>
            </a:r>
          </a:p>
          <a:p>
            <a:pPr marL="603250" lvl="1" indent="0">
              <a:buNone/>
            </a:pPr>
            <a:endParaRPr lang="en-US" dirty="0"/>
          </a:p>
          <a:p>
            <a:pPr marL="603250" lvl="1" indent="0">
              <a:buNone/>
            </a:pPr>
            <a:r>
              <a:rPr lang="en-US" dirty="0"/>
              <a:t>We’ll be getting further into these three later but for now suffice to say that this is the foundation for keeping your </a:t>
            </a:r>
            <a:r>
              <a:rPr lang="en-US" b="1" dirty="0"/>
              <a:t>infrastructure as code</a:t>
            </a:r>
            <a:endParaRPr lang="en-US" dirty="0"/>
          </a:p>
        </p:txBody>
      </p:sp>
    </p:spTree>
    <p:extLst>
      <p:ext uri="{BB962C8B-B14F-4D97-AF65-F5344CB8AC3E}">
        <p14:creationId xmlns:p14="http://schemas.microsoft.com/office/powerpoint/2010/main" val="4283484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AC5D-E4D7-3B4F-82A0-CEA74090F0E5}"/>
              </a:ext>
            </a:extLst>
          </p:cNvPr>
          <p:cNvSpPr>
            <a:spLocks noGrp="1"/>
          </p:cNvSpPr>
          <p:nvPr>
            <p:ph type="title"/>
          </p:nvPr>
        </p:nvSpPr>
        <p:spPr/>
        <p:txBody>
          <a:bodyPr/>
          <a:lstStyle/>
          <a:p>
            <a:r>
              <a:rPr lang="en-US" dirty="0"/>
              <a:t>Users and Permissions</a:t>
            </a:r>
          </a:p>
        </p:txBody>
      </p:sp>
      <p:sp>
        <p:nvSpPr>
          <p:cNvPr id="3" name="Text Placeholder 2">
            <a:extLst>
              <a:ext uri="{FF2B5EF4-FFF2-40B4-BE49-F238E27FC236}">
                <a16:creationId xmlns:a16="http://schemas.microsoft.com/office/drawing/2014/main" id="{99D4A830-9EB0-A24C-9101-C16230C9A76B}"/>
              </a:ext>
            </a:extLst>
          </p:cNvPr>
          <p:cNvSpPr>
            <a:spLocks noGrp="1"/>
          </p:cNvSpPr>
          <p:nvPr>
            <p:ph type="body" idx="1"/>
          </p:nvPr>
        </p:nvSpPr>
        <p:spPr/>
        <p:txBody>
          <a:bodyPr/>
          <a:lstStyle/>
          <a:p>
            <a:r>
              <a:rPr lang="en-US" dirty="0"/>
              <a:t> In this first lab we’re going to be setting up users and permissions…which will play a large part in your job as dev ops over any AWS environment.</a:t>
            </a:r>
          </a:p>
          <a:p>
            <a:r>
              <a:rPr lang="en-US" dirty="0"/>
              <a:t> The first thing to understand about users is a similar rule to provisioning any sort of node; </a:t>
            </a:r>
            <a:r>
              <a:rPr lang="en-US" b="1" dirty="0"/>
              <a:t>avoid giving root access to people if possible</a:t>
            </a:r>
            <a:r>
              <a:rPr lang="en-US" dirty="0"/>
              <a:t>.</a:t>
            </a:r>
          </a:p>
          <a:p>
            <a:r>
              <a:rPr lang="en-US" dirty="0"/>
              <a:t> Just like with nodes you provision or production/dev/staging nodes you have in existence: create users with permissions to do what they need to and then stop.</a:t>
            </a:r>
          </a:p>
        </p:txBody>
      </p:sp>
      <p:pic>
        <p:nvPicPr>
          <p:cNvPr id="5" name="Picture 4">
            <a:extLst>
              <a:ext uri="{FF2B5EF4-FFF2-40B4-BE49-F238E27FC236}">
                <a16:creationId xmlns:a16="http://schemas.microsoft.com/office/drawing/2014/main" id="{4CA03B09-E124-324A-BAA6-59BA8740603F}"/>
              </a:ext>
            </a:extLst>
          </p:cNvPr>
          <p:cNvPicPr>
            <a:picLocks noChangeAspect="1"/>
          </p:cNvPicPr>
          <p:nvPr/>
        </p:nvPicPr>
        <p:blipFill>
          <a:blip r:embed="rId2"/>
          <a:stretch>
            <a:fillRect/>
          </a:stretch>
        </p:blipFill>
        <p:spPr>
          <a:xfrm>
            <a:off x="4063666" y="5618655"/>
            <a:ext cx="1016668" cy="1086945"/>
          </a:xfrm>
          <a:prstGeom prst="rect">
            <a:avLst/>
          </a:prstGeom>
        </p:spPr>
      </p:pic>
    </p:spTree>
    <p:extLst>
      <p:ext uri="{BB962C8B-B14F-4D97-AF65-F5344CB8AC3E}">
        <p14:creationId xmlns:p14="http://schemas.microsoft.com/office/powerpoint/2010/main" val="3012876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CAF39-35D8-8543-8558-344F6EFE961A}"/>
              </a:ext>
            </a:extLst>
          </p:cNvPr>
          <p:cNvSpPr>
            <a:spLocks noGrp="1"/>
          </p:cNvSpPr>
          <p:nvPr>
            <p:ph type="title"/>
          </p:nvPr>
        </p:nvSpPr>
        <p:spPr/>
        <p:txBody>
          <a:bodyPr/>
          <a:lstStyle/>
          <a:p>
            <a:r>
              <a:rPr lang="en-US" dirty="0"/>
              <a:t>Users, Roles, Groups</a:t>
            </a:r>
          </a:p>
        </p:txBody>
      </p:sp>
      <p:sp>
        <p:nvSpPr>
          <p:cNvPr id="3" name="Text Placeholder 2">
            <a:extLst>
              <a:ext uri="{FF2B5EF4-FFF2-40B4-BE49-F238E27FC236}">
                <a16:creationId xmlns:a16="http://schemas.microsoft.com/office/drawing/2014/main" id="{8096533E-05AC-AC46-8F04-5500EAA10E72}"/>
              </a:ext>
            </a:extLst>
          </p:cNvPr>
          <p:cNvSpPr>
            <a:spLocks noGrp="1"/>
          </p:cNvSpPr>
          <p:nvPr>
            <p:ph type="body" idx="1"/>
          </p:nvPr>
        </p:nvSpPr>
        <p:spPr/>
        <p:txBody>
          <a:bodyPr/>
          <a:lstStyle/>
          <a:p>
            <a:r>
              <a:rPr lang="en-US" dirty="0"/>
              <a:t> So understanding the </a:t>
            </a:r>
            <a:r>
              <a:rPr lang="en-US" b="1" dirty="0"/>
              <a:t>Identity and Access Management </a:t>
            </a:r>
            <a:r>
              <a:rPr lang="en-US" dirty="0"/>
              <a:t>system in </a:t>
            </a:r>
            <a:r>
              <a:rPr lang="en-US" b="1" dirty="0"/>
              <a:t>AWS </a:t>
            </a:r>
            <a:r>
              <a:rPr lang="en-US" dirty="0"/>
              <a:t>mostly concerns three concepts…which we’ll be going over here:</a:t>
            </a:r>
          </a:p>
          <a:p>
            <a:pPr lvl="1"/>
            <a:r>
              <a:rPr lang="en-US" b="1" dirty="0"/>
              <a:t> USERS:</a:t>
            </a:r>
            <a:r>
              <a:rPr lang="en-US" dirty="0"/>
              <a:t> This is the entity that you create in the IAM management console that represents an individual</a:t>
            </a:r>
          </a:p>
          <a:p>
            <a:pPr lvl="1"/>
            <a:r>
              <a:rPr lang="en-US" b="1" dirty="0"/>
              <a:t> GROUPS: </a:t>
            </a:r>
            <a:r>
              <a:rPr lang="en-US" dirty="0"/>
              <a:t>This is a collection of IAM USERS. You would use GROUPS to grant/</a:t>
            </a:r>
            <a:r>
              <a:rPr lang="en-US" dirty="0" err="1"/>
              <a:t>demove</a:t>
            </a:r>
            <a:r>
              <a:rPr lang="en-US" dirty="0"/>
              <a:t> permissions for multiple users at the same time (think “HR” or “DEVS” or “ACCOUNTING”)</a:t>
            </a:r>
          </a:p>
          <a:p>
            <a:pPr lvl="1"/>
            <a:r>
              <a:rPr lang="en-US" b="1" dirty="0"/>
              <a:t> ROLES:</a:t>
            </a:r>
            <a:r>
              <a:rPr lang="en-US" dirty="0"/>
              <a:t> Roles are a set of permissions that can be assumed by </a:t>
            </a:r>
            <a:r>
              <a:rPr lang="en-US" b="1" dirty="0"/>
              <a:t>USERS </a:t>
            </a:r>
            <a:r>
              <a:rPr lang="en-US" dirty="0"/>
              <a:t>or </a:t>
            </a:r>
            <a:r>
              <a:rPr lang="en-US" b="1" dirty="0"/>
              <a:t>GROUPS </a:t>
            </a:r>
            <a:r>
              <a:rPr lang="en-US" dirty="0"/>
              <a:t>(of users) that give access to AWS functions.</a:t>
            </a:r>
            <a:endParaRPr lang="en-US" b="1" dirty="0"/>
          </a:p>
        </p:txBody>
      </p:sp>
      <p:pic>
        <p:nvPicPr>
          <p:cNvPr id="4" name="Picture 3">
            <a:extLst>
              <a:ext uri="{FF2B5EF4-FFF2-40B4-BE49-F238E27FC236}">
                <a16:creationId xmlns:a16="http://schemas.microsoft.com/office/drawing/2014/main" id="{69D15864-DD66-604B-8A9A-411F55203BBE}"/>
              </a:ext>
            </a:extLst>
          </p:cNvPr>
          <p:cNvPicPr>
            <a:picLocks noChangeAspect="1"/>
          </p:cNvPicPr>
          <p:nvPr/>
        </p:nvPicPr>
        <p:blipFill>
          <a:blip r:embed="rId2"/>
          <a:stretch>
            <a:fillRect/>
          </a:stretch>
        </p:blipFill>
        <p:spPr>
          <a:xfrm>
            <a:off x="3956597" y="5316144"/>
            <a:ext cx="1230805" cy="1315884"/>
          </a:xfrm>
          <a:prstGeom prst="rect">
            <a:avLst/>
          </a:prstGeom>
        </p:spPr>
      </p:pic>
    </p:spTree>
    <p:extLst>
      <p:ext uri="{BB962C8B-B14F-4D97-AF65-F5344CB8AC3E}">
        <p14:creationId xmlns:p14="http://schemas.microsoft.com/office/powerpoint/2010/main" val="1110781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EA40-DA43-4342-8864-A191F737A056}"/>
              </a:ext>
            </a:extLst>
          </p:cNvPr>
          <p:cNvSpPr>
            <a:spLocks noGrp="1"/>
          </p:cNvSpPr>
          <p:nvPr>
            <p:ph type="title"/>
          </p:nvPr>
        </p:nvSpPr>
        <p:spPr/>
        <p:txBody>
          <a:bodyPr/>
          <a:lstStyle/>
          <a:p>
            <a:r>
              <a:rPr lang="en-US" dirty="0"/>
              <a:t>Users, Roles, Groups</a:t>
            </a:r>
          </a:p>
        </p:txBody>
      </p:sp>
      <p:sp>
        <p:nvSpPr>
          <p:cNvPr id="3" name="Text Placeholder 2">
            <a:extLst>
              <a:ext uri="{FF2B5EF4-FFF2-40B4-BE49-F238E27FC236}">
                <a16:creationId xmlns:a16="http://schemas.microsoft.com/office/drawing/2014/main" id="{AB91ED1B-8A6E-DC4F-9936-2B16F20B0DAD}"/>
              </a:ext>
            </a:extLst>
          </p:cNvPr>
          <p:cNvSpPr>
            <a:spLocks noGrp="1"/>
          </p:cNvSpPr>
          <p:nvPr>
            <p:ph type="body" idx="1"/>
          </p:nvPr>
        </p:nvSpPr>
        <p:spPr/>
        <p:txBody>
          <a:bodyPr/>
          <a:lstStyle/>
          <a:p>
            <a:r>
              <a:rPr lang="en-US" dirty="0"/>
              <a:t> It’s been my experience that when you have issues with something in your AWS architecture- be it nodes failing to communicate or something failing to put/pull data from a source it is either </a:t>
            </a:r>
            <a:r>
              <a:rPr lang="en-US" b="1" dirty="0"/>
              <a:t>permissions</a:t>
            </a:r>
            <a:r>
              <a:rPr lang="en-US" dirty="0"/>
              <a:t> or </a:t>
            </a:r>
            <a:r>
              <a:rPr lang="en-US" b="1" dirty="0"/>
              <a:t>VPC </a:t>
            </a:r>
            <a:r>
              <a:rPr lang="en-US" dirty="0"/>
              <a:t>related.</a:t>
            </a:r>
          </a:p>
          <a:p>
            <a:r>
              <a:rPr lang="en-US" dirty="0"/>
              <a:t> It will be tempting to give max permissions and roles to every “user” that assumes a role to reduce errors. </a:t>
            </a:r>
            <a:r>
              <a:rPr lang="en-US" b="1" dirty="0"/>
              <a:t>Avoid the temptation to do this</a:t>
            </a:r>
            <a:r>
              <a:rPr lang="en-US" dirty="0"/>
              <a:t>.</a:t>
            </a:r>
          </a:p>
        </p:txBody>
      </p:sp>
      <p:pic>
        <p:nvPicPr>
          <p:cNvPr id="4" name="Picture 3">
            <a:extLst>
              <a:ext uri="{FF2B5EF4-FFF2-40B4-BE49-F238E27FC236}">
                <a16:creationId xmlns:a16="http://schemas.microsoft.com/office/drawing/2014/main" id="{C85143BA-974F-4243-8259-55EA5F92BDF0}"/>
              </a:ext>
            </a:extLst>
          </p:cNvPr>
          <p:cNvPicPr>
            <a:picLocks noChangeAspect="1"/>
          </p:cNvPicPr>
          <p:nvPr/>
        </p:nvPicPr>
        <p:blipFill>
          <a:blip r:embed="rId2"/>
          <a:stretch>
            <a:fillRect/>
          </a:stretch>
        </p:blipFill>
        <p:spPr>
          <a:xfrm>
            <a:off x="3997684" y="4929351"/>
            <a:ext cx="1148631" cy="1786759"/>
          </a:xfrm>
          <a:prstGeom prst="rect">
            <a:avLst/>
          </a:prstGeom>
        </p:spPr>
      </p:pic>
    </p:spTree>
    <p:extLst>
      <p:ext uri="{BB962C8B-B14F-4D97-AF65-F5344CB8AC3E}">
        <p14:creationId xmlns:p14="http://schemas.microsoft.com/office/powerpoint/2010/main" val="3131450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5420-4946-214F-BC1C-03D433F66B1F}"/>
              </a:ext>
            </a:extLst>
          </p:cNvPr>
          <p:cNvSpPr>
            <a:spLocks noGrp="1"/>
          </p:cNvSpPr>
          <p:nvPr>
            <p:ph type="title"/>
          </p:nvPr>
        </p:nvSpPr>
        <p:spPr/>
        <p:txBody>
          <a:bodyPr/>
          <a:lstStyle/>
          <a:p>
            <a:r>
              <a:rPr lang="en-US" dirty="0"/>
              <a:t>Temporary Credentials</a:t>
            </a:r>
          </a:p>
        </p:txBody>
      </p:sp>
      <p:sp>
        <p:nvSpPr>
          <p:cNvPr id="3" name="Text Placeholder 2">
            <a:extLst>
              <a:ext uri="{FF2B5EF4-FFF2-40B4-BE49-F238E27FC236}">
                <a16:creationId xmlns:a16="http://schemas.microsoft.com/office/drawing/2014/main" id="{E11BC9F7-3029-1245-83DD-3CCA9DEF37A8}"/>
              </a:ext>
            </a:extLst>
          </p:cNvPr>
          <p:cNvSpPr>
            <a:spLocks noGrp="1"/>
          </p:cNvSpPr>
          <p:nvPr>
            <p:ph type="body" idx="1"/>
          </p:nvPr>
        </p:nvSpPr>
        <p:spPr/>
        <p:txBody>
          <a:bodyPr/>
          <a:lstStyle/>
          <a:p>
            <a:r>
              <a:rPr lang="en-US" dirty="0"/>
              <a:t> With IAM you can also assign </a:t>
            </a:r>
            <a:r>
              <a:rPr lang="en-US" b="1" dirty="0"/>
              <a:t>temporary credentials</a:t>
            </a:r>
            <a:r>
              <a:rPr lang="en-US" dirty="0"/>
              <a:t> to an entity (or user) to “assume” a role in order to carry out an operation.</a:t>
            </a:r>
          </a:p>
          <a:p>
            <a:r>
              <a:rPr lang="en-US" dirty="0"/>
              <a:t> You can set temporary credentials to expire after a set period of time allowing for better security around certain roles. We’ll go over some of this in the labs.</a:t>
            </a:r>
          </a:p>
        </p:txBody>
      </p:sp>
      <p:pic>
        <p:nvPicPr>
          <p:cNvPr id="4" name="Picture 3">
            <a:extLst>
              <a:ext uri="{FF2B5EF4-FFF2-40B4-BE49-F238E27FC236}">
                <a16:creationId xmlns:a16="http://schemas.microsoft.com/office/drawing/2014/main" id="{D4446455-E57D-B24A-9C83-F6B4AE21D908}"/>
              </a:ext>
            </a:extLst>
          </p:cNvPr>
          <p:cNvPicPr>
            <a:picLocks noChangeAspect="1"/>
          </p:cNvPicPr>
          <p:nvPr/>
        </p:nvPicPr>
        <p:blipFill>
          <a:blip r:embed="rId2"/>
          <a:stretch>
            <a:fillRect/>
          </a:stretch>
        </p:blipFill>
        <p:spPr>
          <a:xfrm>
            <a:off x="2609850" y="4243770"/>
            <a:ext cx="3924300" cy="2070100"/>
          </a:xfrm>
          <a:prstGeom prst="rect">
            <a:avLst/>
          </a:prstGeom>
        </p:spPr>
      </p:pic>
    </p:spTree>
    <p:extLst>
      <p:ext uri="{BB962C8B-B14F-4D97-AF65-F5344CB8AC3E}">
        <p14:creationId xmlns:p14="http://schemas.microsoft.com/office/powerpoint/2010/main" val="1416157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675F5-C5DD-8A40-8BA7-B8C06AFA83FD}"/>
              </a:ext>
            </a:extLst>
          </p:cNvPr>
          <p:cNvSpPr>
            <a:spLocks noGrp="1"/>
          </p:cNvSpPr>
          <p:nvPr>
            <p:ph type="title"/>
          </p:nvPr>
        </p:nvSpPr>
        <p:spPr/>
        <p:txBody>
          <a:bodyPr/>
          <a:lstStyle/>
          <a:p>
            <a:r>
              <a:rPr lang="en-US" dirty="0"/>
              <a:t>Using IAM roles to grant permissions</a:t>
            </a:r>
          </a:p>
        </p:txBody>
      </p:sp>
      <p:sp>
        <p:nvSpPr>
          <p:cNvPr id="3" name="Text Placeholder 2">
            <a:extLst>
              <a:ext uri="{FF2B5EF4-FFF2-40B4-BE49-F238E27FC236}">
                <a16:creationId xmlns:a16="http://schemas.microsoft.com/office/drawing/2014/main" id="{EA5ECAA4-DBA6-9F4D-911B-5598A0EBEA1C}"/>
              </a:ext>
            </a:extLst>
          </p:cNvPr>
          <p:cNvSpPr>
            <a:spLocks noGrp="1"/>
          </p:cNvSpPr>
          <p:nvPr>
            <p:ph type="body" idx="1"/>
          </p:nvPr>
        </p:nvSpPr>
        <p:spPr/>
        <p:txBody>
          <a:bodyPr/>
          <a:lstStyle/>
          <a:p>
            <a:r>
              <a:rPr lang="en-US" dirty="0"/>
              <a:t> So </a:t>
            </a:r>
            <a:r>
              <a:rPr lang="en-US" b="1" dirty="0"/>
              <a:t>ROLES</a:t>
            </a:r>
            <a:r>
              <a:rPr lang="en-US" dirty="0"/>
              <a:t> are nice because you aren’t limited to </a:t>
            </a:r>
            <a:r>
              <a:rPr lang="en-US" b="1" dirty="0"/>
              <a:t>only</a:t>
            </a:r>
            <a:r>
              <a:rPr lang="en-US" dirty="0"/>
              <a:t> assigning them to </a:t>
            </a:r>
            <a:r>
              <a:rPr lang="en-US" b="1" dirty="0"/>
              <a:t>USERS</a:t>
            </a:r>
            <a:r>
              <a:rPr lang="en-US" dirty="0"/>
              <a:t>; you can also assign them to things like </a:t>
            </a:r>
            <a:r>
              <a:rPr lang="en-US" b="1" dirty="0"/>
              <a:t>EC2 instances. </a:t>
            </a:r>
          </a:p>
          <a:p>
            <a:r>
              <a:rPr lang="en-US" dirty="0"/>
              <a:t> As an example- if I have a </a:t>
            </a:r>
            <a:r>
              <a:rPr lang="en-US" b="1" dirty="0"/>
              <a:t>Lambda function</a:t>
            </a:r>
            <a:r>
              <a:rPr lang="en-US" dirty="0"/>
              <a:t> that reads data from an s3 bucket and puts that data into Redshift via a kinesis stream we can simply assign the lambda a ROLE that gives s3, kinesis, and Redshift permissions while it runs.</a:t>
            </a:r>
          </a:p>
        </p:txBody>
      </p:sp>
      <p:pic>
        <p:nvPicPr>
          <p:cNvPr id="4" name="Picture 3">
            <a:extLst>
              <a:ext uri="{FF2B5EF4-FFF2-40B4-BE49-F238E27FC236}">
                <a16:creationId xmlns:a16="http://schemas.microsoft.com/office/drawing/2014/main" id="{0C15294D-6A26-4E41-84D1-7794053AC4F5}"/>
              </a:ext>
            </a:extLst>
          </p:cNvPr>
          <p:cNvPicPr>
            <a:picLocks noChangeAspect="1"/>
          </p:cNvPicPr>
          <p:nvPr/>
        </p:nvPicPr>
        <p:blipFill>
          <a:blip r:embed="rId2"/>
          <a:stretch>
            <a:fillRect/>
          </a:stretch>
        </p:blipFill>
        <p:spPr>
          <a:xfrm>
            <a:off x="4056993" y="5066643"/>
            <a:ext cx="1314450" cy="1543050"/>
          </a:xfrm>
          <a:prstGeom prst="rect">
            <a:avLst/>
          </a:prstGeom>
        </p:spPr>
      </p:pic>
    </p:spTree>
    <p:extLst>
      <p:ext uri="{BB962C8B-B14F-4D97-AF65-F5344CB8AC3E}">
        <p14:creationId xmlns:p14="http://schemas.microsoft.com/office/powerpoint/2010/main" val="1852719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Overview of the AWS system</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EAE4-95D5-A24D-8CEC-5119F3AB664B}"/>
              </a:ext>
            </a:extLst>
          </p:cNvPr>
          <p:cNvSpPr>
            <a:spLocks noGrp="1"/>
          </p:cNvSpPr>
          <p:nvPr>
            <p:ph type="title"/>
          </p:nvPr>
        </p:nvSpPr>
        <p:spPr/>
        <p:txBody>
          <a:bodyPr/>
          <a:lstStyle/>
          <a:p>
            <a:r>
              <a:rPr lang="en-US" dirty="0"/>
              <a:t>IAM setup (final thoughts)</a:t>
            </a:r>
          </a:p>
        </p:txBody>
      </p:sp>
      <p:sp>
        <p:nvSpPr>
          <p:cNvPr id="3" name="Text Placeholder 2">
            <a:extLst>
              <a:ext uri="{FF2B5EF4-FFF2-40B4-BE49-F238E27FC236}">
                <a16:creationId xmlns:a16="http://schemas.microsoft.com/office/drawing/2014/main" id="{96A1744D-86C6-5F41-99CF-65D5D5753A4F}"/>
              </a:ext>
            </a:extLst>
          </p:cNvPr>
          <p:cNvSpPr>
            <a:spLocks noGrp="1"/>
          </p:cNvSpPr>
          <p:nvPr>
            <p:ph type="body" idx="1"/>
          </p:nvPr>
        </p:nvSpPr>
        <p:spPr/>
        <p:txBody>
          <a:bodyPr/>
          <a:lstStyle/>
          <a:p>
            <a:r>
              <a:rPr lang="en-US" dirty="0"/>
              <a:t> For this class we are going to use our AWS ROOT role to set up users to provision and run various parts of the architecture. </a:t>
            </a:r>
          </a:p>
          <a:p>
            <a:r>
              <a:rPr lang="en-US" dirty="0"/>
              <a:t> The main thing that we’ll need to get from creating the user is the </a:t>
            </a:r>
            <a:r>
              <a:rPr lang="en-US" b="1" dirty="0"/>
              <a:t>AWS_ACCESS_KEY</a:t>
            </a:r>
            <a:r>
              <a:rPr lang="en-US" dirty="0"/>
              <a:t> and </a:t>
            </a:r>
            <a:r>
              <a:rPr lang="en-US" b="1" dirty="0"/>
              <a:t>AWS_SECRET_ACCESS_KEY </a:t>
            </a:r>
            <a:r>
              <a:rPr lang="en-US" dirty="0"/>
              <a:t>for our users.</a:t>
            </a:r>
          </a:p>
          <a:p>
            <a:r>
              <a:rPr lang="en-US" dirty="0"/>
              <a:t> Managing these keys is another challenge that we’ll be going over in labs once docker and everything else is up and running.  </a:t>
            </a:r>
          </a:p>
        </p:txBody>
      </p:sp>
      <p:pic>
        <p:nvPicPr>
          <p:cNvPr id="4" name="Picture 3">
            <a:extLst>
              <a:ext uri="{FF2B5EF4-FFF2-40B4-BE49-F238E27FC236}">
                <a16:creationId xmlns:a16="http://schemas.microsoft.com/office/drawing/2014/main" id="{1BF1FBD3-BA43-DD41-A97E-46BBB2563C42}"/>
              </a:ext>
            </a:extLst>
          </p:cNvPr>
          <p:cNvPicPr>
            <a:picLocks noChangeAspect="1"/>
          </p:cNvPicPr>
          <p:nvPr/>
        </p:nvPicPr>
        <p:blipFill>
          <a:blip r:embed="rId2"/>
          <a:stretch>
            <a:fillRect/>
          </a:stretch>
        </p:blipFill>
        <p:spPr>
          <a:xfrm>
            <a:off x="6440403" y="4992413"/>
            <a:ext cx="1317326" cy="1408385"/>
          </a:xfrm>
          <a:prstGeom prst="rect">
            <a:avLst/>
          </a:prstGeom>
        </p:spPr>
      </p:pic>
    </p:spTree>
    <p:extLst>
      <p:ext uri="{BB962C8B-B14F-4D97-AF65-F5344CB8AC3E}">
        <p14:creationId xmlns:p14="http://schemas.microsoft.com/office/powerpoint/2010/main" val="1817610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D52E9-DEE8-3748-8E04-1418195AFD63}"/>
              </a:ext>
            </a:extLst>
          </p:cNvPr>
          <p:cNvSpPr>
            <a:spLocks noGrp="1"/>
          </p:cNvSpPr>
          <p:nvPr>
            <p:ph type="title"/>
          </p:nvPr>
        </p:nvSpPr>
        <p:spPr/>
        <p:txBody>
          <a:bodyPr/>
          <a:lstStyle/>
          <a:p>
            <a:r>
              <a:rPr lang="en-US" dirty="0"/>
              <a:t>Policies</a:t>
            </a:r>
          </a:p>
        </p:txBody>
      </p:sp>
      <p:sp>
        <p:nvSpPr>
          <p:cNvPr id="3" name="Text Placeholder 2">
            <a:extLst>
              <a:ext uri="{FF2B5EF4-FFF2-40B4-BE49-F238E27FC236}">
                <a16:creationId xmlns:a16="http://schemas.microsoft.com/office/drawing/2014/main" id="{D46C0E7E-19EC-174E-832C-695F41ED2399}"/>
              </a:ext>
            </a:extLst>
          </p:cNvPr>
          <p:cNvSpPr>
            <a:spLocks noGrp="1"/>
          </p:cNvSpPr>
          <p:nvPr>
            <p:ph type="body" idx="1"/>
          </p:nvPr>
        </p:nvSpPr>
        <p:spPr/>
        <p:txBody>
          <a:bodyPr/>
          <a:lstStyle/>
          <a:p>
            <a:r>
              <a:rPr lang="en-US" dirty="0"/>
              <a:t> The final level to setting up users is to set </a:t>
            </a:r>
            <a:r>
              <a:rPr lang="en-US" b="1" dirty="0"/>
              <a:t>policies</a:t>
            </a:r>
            <a:r>
              <a:rPr lang="en-US" dirty="0"/>
              <a:t> which can be assumed by </a:t>
            </a:r>
            <a:r>
              <a:rPr lang="en-US" b="1" dirty="0"/>
              <a:t>ROLES. </a:t>
            </a:r>
          </a:p>
          <a:p>
            <a:r>
              <a:rPr lang="en-US" b="1" dirty="0"/>
              <a:t> Policies define AWS permissions assigned to a user, group OR profile</a:t>
            </a:r>
            <a:r>
              <a:rPr lang="en-US" dirty="0"/>
              <a:t>. They are represented by collections of JSON that list the particular service and permissions attached to it.</a:t>
            </a:r>
          </a:p>
          <a:p>
            <a:r>
              <a:rPr lang="en-US" dirty="0"/>
              <a:t> You can apply these policies in various ways- including granting limited access to certain AWS </a:t>
            </a:r>
            <a:r>
              <a:rPr lang="en-US" b="1" dirty="0"/>
              <a:t>resources</a:t>
            </a:r>
            <a:r>
              <a:rPr lang="en-US" dirty="0"/>
              <a:t> (like EC2 instances or a DynamoDB Table). </a:t>
            </a:r>
          </a:p>
        </p:txBody>
      </p:sp>
    </p:spTree>
    <p:extLst>
      <p:ext uri="{BB962C8B-B14F-4D97-AF65-F5344CB8AC3E}">
        <p14:creationId xmlns:p14="http://schemas.microsoft.com/office/powerpoint/2010/main" val="791794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83893-1121-AA42-BCEC-C1E271A93FA3}"/>
              </a:ext>
            </a:extLst>
          </p:cNvPr>
          <p:cNvSpPr>
            <a:spLocks noGrp="1"/>
          </p:cNvSpPr>
          <p:nvPr>
            <p:ph type="title"/>
          </p:nvPr>
        </p:nvSpPr>
        <p:spPr/>
        <p:txBody>
          <a:bodyPr/>
          <a:lstStyle/>
          <a:p>
            <a:r>
              <a:rPr lang="en-US" dirty="0"/>
              <a:t>Policies (continued)</a:t>
            </a:r>
          </a:p>
        </p:txBody>
      </p:sp>
      <p:pic>
        <p:nvPicPr>
          <p:cNvPr id="4" name="Picture 3">
            <a:extLst>
              <a:ext uri="{FF2B5EF4-FFF2-40B4-BE49-F238E27FC236}">
                <a16:creationId xmlns:a16="http://schemas.microsoft.com/office/drawing/2014/main" id="{F9E16B71-79E2-BC44-8F14-ABF96728A694}"/>
              </a:ext>
            </a:extLst>
          </p:cNvPr>
          <p:cNvPicPr>
            <a:picLocks noChangeAspect="1"/>
          </p:cNvPicPr>
          <p:nvPr/>
        </p:nvPicPr>
        <p:blipFill>
          <a:blip r:embed="rId2"/>
          <a:stretch>
            <a:fillRect/>
          </a:stretch>
        </p:blipFill>
        <p:spPr>
          <a:xfrm>
            <a:off x="2219884" y="1324303"/>
            <a:ext cx="4317550" cy="5186855"/>
          </a:xfrm>
          <a:prstGeom prst="rect">
            <a:avLst/>
          </a:prstGeom>
        </p:spPr>
      </p:pic>
    </p:spTree>
    <p:extLst>
      <p:ext uri="{BB962C8B-B14F-4D97-AF65-F5344CB8AC3E}">
        <p14:creationId xmlns:p14="http://schemas.microsoft.com/office/powerpoint/2010/main" val="36152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D36AC-6772-324B-AB4C-6E364C248007}"/>
              </a:ext>
            </a:extLst>
          </p:cNvPr>
          <p:cNvSpPr>
            <a:spLocks noGrp="1"/>
          </p:cNvSpPr>
          <p:nvPr>
            <p:ph type="title"/>
          </p:nvPr>
        </p:nvSpPr>
        <p:spPr/>
        <p:txBody>
          <a:bodyPr/>
          <a:lstStyle/>
          <a:p>
            <a:r>
              <a:rPr lang="en-US" dirty="0"/>
              <a:t>Policies</a:t>
            </a:r>
          </a:p>
        </p:txBody>
      </p:sp>
      <p:sp>
        <p:nvSpPr>
          <p:cNvPr id="3" name="Text Placeholder 2">
            <a:extLst>
              <a:ext uri="{FF2B5EF4-FFF2-40B4-BE49-F238E27FC236}">
                <a16:creationId xmlns:a16="http://schemas.microsoft.com/office/drawing/2014/main" id="{47F8102B-8084-684F-BED5-F0A94C5B2785}"/>
              </a:ext>
            </a:extLst>
          </p:cNvPr>
          <p:cNvSpPr>
            <a:spLocks noGrp="1"/>
          </p:cNvSpPr>
          <p:nvPr>
            <p:ph type="body" idx="1"/>
          </p:nvPr>
        </p:nvSpPr>
        <p:spPr/>
        <p:txBody>
          <a:bodyPr/>
          <a:lstStyle/>
          <a:p>
            <a:r>
              <a:rPr lang="en-US" dirty="0"/>
              <a:t> Unique AWS resources can have their own policies attached to them and you can assign policies to a particular user to, for example, access EC2 instance 123 but </a:t>
            </a:r>
            <a:r>
              <a:rPr lang="en-US" b="1" dirty="0"/>
              <a:t>never</a:t>
            </a:r>
            <a:r>
              <a:rPr lang="en-US" dirty="0"/>
              <a:t> to access EC2 instance 456.</a:t>
            </a:r>
          </a:p>
          <a:p>
            <a:r>
              <a:rPr lang="en-US" dirty="0"/>
              <a:t> Policies are a key component of allowing AWS resources to talk to each other…so for example you might have a Lambda function that wants to put things in an S3 bucket. </a:t>
            </a:r>
          </a:p>
          <a:p>
            <a:r>
              <a:rPr lang="en-US" dirty="0"/>
              <a:t> In order to do this the </a:t>
            </a:r>
            <a:r>
              <a:rPr lang="en-US" b="1" dirty="0"/>
              <a:t>role</a:t>
            </a:r>
            <a:r>
              <a:rPr lang="en-US" dirty="0"/>
              <a:t> assumed by the Lambda function must have a </a:t>
            </a:r>
            <a:r>
              <a:rPr lang="en-US" b="1" dirty="0"/>
              <a:t>policy</a:t>
            </a:r>
            <a:r>
              <a:rPr lang="en-US" dirty="0"/>
              <a:t> that allows it to PUT into an s3 bucket. </a:t>
            </a:r>
          </a:p>
        </p:txBody>
      </p:sp>
    </p:spTree>
    <p:extLst>
      <p:ext uri="{BB962C8B-B14F-4D97-AF65-F5344CB8AC3E}">
        <p14:creationId xmlns:p14="http://schemas.microsoft.com/office/powerpoint/2010/main" val="4153788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E00A-5433-A64C-B16A-599E5E8E6A69}"/>
              </a:ext>
            </a:extLst>
          </p:cNvPr>
          <p:cNvSpPr>
            <a:spLocks noGrp="1"/>
          </p:cNvSpPr>
          <p:nvPr>
            <p:ph type="title"/>
          </p:nvPr>
        </p:nvSpPr>
        <p:spPr/>
        <p:txBody>
          <a:bodyPr/>
          <a:lstStyle/>
          <a:p>
            <a:r>
              <a:rPr lang="en-US" dirty="0"/>
              <a:t>Policy documents in JSON</a:t>
            </a:r>
          </a:p>
        </p:txBody>
      </p:sp>
      <p:pic>
        <p:nvPicPr>
          <p:cNvPr id="4" name="Picture 3">
            <a:extLst>
              <a:ext uri="{FF2B5EF4-FFF2-40B4-BE49-F238E27FC236}">
                <a16:creationId xmlns:a16="http://schemas.microsoft.com/office/drawing/2014/main" id="{C7998350-EBE1-0C45-9301-26999CCD86CB}"/>
              </a:ext>
            </a:extLst>
          </p:cNvPr>
          <p:cNvPicPr>
            <a:picLocks noChangeAspect="1"/>
          </p:cNvPicPr>
          <p:nvPr/>
        </p:nvPicPr>
        <p:blipFill>
          <a:blip r:embed="rId2"/>
          <a:stretch>
            <a:fillRect/>
          </a:stretch>
        </p:blipFill>
        <p:spPr>
          <a:xfrm>
            <a:off x="0" y="1294332"/>
            <a:ext cx="9144000" cy="5001365"/>
          </a:xfrm>
          <a:prstGeom prst="rect">
            <a:avLst/>
          </a:prstGeom>
        </p:spPr>
      </p:pic>
    </p:spTree>
    <p:extLst>
      <p:ext uri="{BB962C8B-B14F-4D97-AF65-F5344CB8AC3E}">
        <p14:creationId xmlns:p14="http://schemas.microsoft.com/office/powerpoint/2010/main" val="1586007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DA9E-B039-3347-84D7-D9255DB4DEC1}"/>
              </a:ext>
            </a:extLst>
          </p:cNvPr>
          <p:cNvSpPr>
            <a:spLocks noGrp="1"/>
          </p:cNvSpPr>
          <p:nvPr>
            <p:ph type="title"/>
          </p:nvPr>
        </p:nvSpPr>
        <p:spPr/>
        <p:txBody>
          <a:bodyPr/>
          <a:lstStyle/>
          <a:p>
            <a:r>
              <a:rPr lang="en-US" dirty="0"/>
              <a:t>Different types of policies</a:t>
            </a:r>
          </a:p>
        </p:txBody>
      </p:sp>
      <p:sp>
        <p:nvSpPr>
          <p:cNvPr id="3" name="Text Placeholder 2">
            <a:extLst>
              <a:ext uri="{FF2B5EF4-FFF2-40B4-BE49-F238E27FC236}">
                <a16:creationId xmlns:a16="http://schemas.microsoft.com/office/drawing/2014/main" id="{82F5A104-383B-0443-B9F9-B20DF39B0040}"/>
              </a:ext>
            </a:extLst>
          </p:cNvPr>
          <p:cNvSpPr>
            <a:spLocks noGrp="1"/>
          </p:cNvSpPr>
          <p:nvPr>
            <p:ph type="body" idx="1"/>
          </p:nvPr>
        </p:nvSpPr>
        <p:spPr>
          <a:xfrm>
            <a:off x="76200" y="1308538"/>
            <a:ext cx="8991600" cy="5029199"/>
          </a:xfrm>
        </p:spPr>
        <p:txBody>
          <a:bodyPr/>
          <a:lstStyle/>
          <a:p>
            <a:r>
              <a:rPr lang="en-US" dirty="0"/>
              <a:t> Identity Based Policies:</a:t>
            </a:r>
          </a:p>
          <a:p>
            <a:pPr lvl="1"/>
            <a:r>
              <a:rPr lang="en-US" dirty="0"/>
              <a:t> Basic policy- attached to IAM identities (users , groups and roles) that grant permissions to do things.</a:t>
            </a:r>
          </a:p>
          <a:p>
            <a:r>
              <a:rPr lang="en-US" dirty="0"/>
              <a:t> Resource Based Policies:</a:t>
            </a:r>
          </a:p>
          <a:p>
            <a:pPr lvl="1"/>
            <a:r>
              <a:rPr lang="en-US" dirty="0"/>
              <a:t> The policies attached to resources– think of the s3 bucket example as that’s a resource based policy.</a:t>
            </a:r>
          </a:p>
          <a:p>
            <a:r>
              <a:rPr lang="en-US" dirty="0"/>
              <a:t> Permissions boundaries:</a:t>
            </a:r>
          </a:p>
          <a:p>
            <a:pPr lvl="1"/>
            <a:r>
              <a:rPr lang="en-US" dirty="0"/>
              <a:t> These are policies that limit permissions to a user or role…so “Jack can never have permission to PUT into an s3 bucket”/</a:t>
            </a:r>
          </a:p>
          <a:p>
            <a:r>
              <a:rPr lang="en-US" dirty="0"/>
              <a:t>Organization Service Control Policies:</a:t>
            </a:r>
          </a:p>
          <a:p>
            <a:pPr lvl="1"/>
            <a:r>
              <a:rPr lang="en-US" dirty="0"/>
              <a:t>If you have a large organization you can set policies to define max permissions for all account belonging to an organizational unit (say accounting or HR)</a:t>
            </a:r>
          </a:p>
        </p:txBody>
      </p:sp>
    </p:spTree>
    <p:extLst>
      <p:ext uri="{BB962C8B-B14F-4D97-AF65-F5344CB8AC3E}">
        <p14:creationId xmlns:p14="http://schemas.microsoft.com/office/powerpoint/2010/main" val="34165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C18DC-782A-954C-BC19-C9F4914B3F07}"/>
              </a:ext>
            </a:extLst>
          </p:cNvPr>
          <p:cNvSpPr>
            <a:spLocks noGrp="1"/>
          </p:cNvSpPr>
          <p:nvPr>
            <p:ph type="title"/>
          </p:nvPr>
        </p:nvSpPr>
        <p:spPr/>
        <p:txBody>
          <a:bodyPr/>
          <a:lstStyle/>
          <a:p>
            <a:r>
              <a:rPr lang="en-US" dirty="0"/>
              <a:t>Different Types of Policies</a:t>
            </a:r>
          </a:p>
        </p:txBody>
      </p:sp>
      <p:sp>
        <p:nvSpPr>
          <p:cNvPr id="3" name="Text Placeholder 2">
            <a:extLst>
              <a:ext uri="{FF2B5EF4-FFF2-40B4-BE49-F238E27FC236}">
                <a16:creationId xmlns:a16="http://schemas.microsoft.com/office/drawing/2014/main" id="{216E6F1A-E2C4-BF4F-AC2C-C686FDE21197}"/>
              </a:ext>
            </a:extLst>
          </p:cNvPr>
          <p:cNvSpPr>
            <a:spLocks noGrp="1"/>
          </p:cNvSpPr>
          <p:nvPr>
            <p:ph type="body" idx="1"/>
          </p:nvPr>
        </p:nvSpPr>
        <p:spPr/>
        <p:txBody>
          <a:bodyPr/>
          <a:lstStyle/>
          <a:p>
            <a:r>
              <a:rPr lang="en-US" dirty="0"/>
              <a:t> Access Control Lists</a:t>
            </a:r>
          </a:p>
          <a:p>
            <a:pPr lvl="1"/>
            <a:r>
              <a:rPr lang="en-US" dirty="0"/>
              <a:t>The only non-JSON based structures these are cross-accounts permissions policies that grant permissions to a principle entity.</a:t>
            </a:r>
          </a:p>
          <a:p>
            <a:r>
              <a:rPr lang="en-US" dirty="0"/>
              <a:t> Session Policies:</a:t>
            </a:r>
          </a:p>
          <a:p>
            <a:pPr lvl="1"/>
            <a:r>
              <a:rPr lang="en-US" dirty="0"/>
              <a:t> “While logged in you can do X…but will expire at end of session”.</a:t>
            </a:r>
          </a:p>
        </p:txBody>
      </p:sp>
      <p:pic>
        <p:nvPicPr>
          <p:cNvPr id="4" name="Picture 3">
            <a:extLst>
              <a:ext uri="{FF2B5EF4-FFF2-40B4-BE49-F238E27FC236}">
                <a16:creationId xmlns:a16="http://schemas.microsoft.com/office/drawing/2014/main" id="{A104DF1B-31E0-EB4A-91FB-60DC3521CC51}"/>
              </a:ext>
            </a:extLst>
          </p:cNvPr>
          <p:cNvPicPr>
            <a:picLocks noChangeAspect="1"/>
          </p:cNvPicPr>
          <p:nvPr/>
        </p:nvPicPr>
        <p:blipFill>
          <a:blip r:embed="rId2"/>
          <a:stretch>
            <a:fillRect/>
          </a:stretch>
        </p:blipFill>
        <p:spPr>
          <a:xfrm>
            <a:off x="2844800" y="4051299"/>
            <a:ext cx="3454400" cy="2349500"/>
          </a:xfrm>
          <a:prstGeom prst="rect">
            <a:avLst/>
          </a:prstGeom>
        </p:spPr>
      </p:pic>
    </p:spTree>
    <p:extLst>
      <p:ext uri="{BB962C8B-B14F-4D97-AF65-F5344CB8AC3E}">
        <p14:creationId xmlns:p14="http://schemas.microsoft.com/office/powerpoint/2010/main" val="853568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C6587-90B1-3B47-A056-E547A4E25CBF}"/>
              </a:ext>
            </a:extLst>
          </p:cNvPr>
          <p:cNvSpPr>
            <a:spLocks noGrp="1"/>
          </p:cNvSpPr>
          <p:nvPr>
            <p:ph type="title"/>
          </p:nvPr>
        </p:nvSpPr>
        <p:spPr/>
        <p:txBody>
          <a:bodyPr/>
          <a:lstStyle/>
          <a:p>
            <a:r>
              <a:rPr lang="en-US" dirty="0"/>
              <a:t>Describing AWS resources</a:t>
            </a:r>
          </a:p>
        </p:txBody>
      </p:sp>
      <p:sp>
        <p:nvSpPr>
          <p:cNvPr id="3" name="Text Placeholder 2">
            <a:extLst>
              <a:ext uri="{FF2B5EF4-FFF2-40B4-BE49-F238E27FC236}">
                <a16:creationId xmlns:a16="http://schemas.microsoft.com/office/drawing/2014/main" id="{894B8D84-0AC3-7B4B-BAAF-A6A4425FB8C9}"/>
              </a:ext>
            </a:extLst>
          </p:cNvPr>
          <p:cNvSpPr>
            <a:spLocks noGrp="1"/>
          </p:cNvSpPr>
          <p:nvPr>
            <p:ph type="body" idx="1"/>
          </p:nvPr>
        </p:nvSpPr>
        <p:spPr/>
        <p:txBody>
          <a:bodyPr/>
          <a:lstStyle/>
          <a:p>
            <a:r>
              <a:rPr lang="en-US" dirty="0"/>
              <a:t> So now that we have been over IAM policies we need to address how AWS understands </a:t>
            </a:r>
            <a:r>
              <a:rPr lang="en-US" i="1" dirty="0"/>
              <a:t>resources. </a:t>
            </a:r>
          </a:p>
          <a:p>
            <a:r>
              <a:rPr lang="en-US" i="1" dirty="0"/>
              <a:t> </a:t>
            </a:r>
            <a:r>
              <a:rPr lang="en-US" dirty="0"/>
              <a:t>Every resource in AWS is identified by an </a:t>
            </a:r>
            <a:r>
              <a:rPr lang="en-US" b="1" dirty="0"/>
              <a:t>ARN</a:t>
            </a:r>
            <a:r>
              <a:rPr lang="en-US" dirty="0"/>
              <a:t> or </a:t>
            </a:r>
            <a:r>
              <a:rPr lang="en-US" b="1" dirty="0"/>
              <a:t>Amazon Resource Name</a:t>
            </a:r>
            <a:r>
              <a:rPr lang="en-US" dirty="0"/>
              <a:t>. </a:t>
            </a:r>
          </a:p>
          <a:p>
            <a:r>
              <a:rPr lang="en-US" dirty="0"/>
              <a:t>The ARN is an AWS service namespace that describes a resource unambiguously. </a:t>
            </a:r>
          </a:p>
          <a:p>
            <a:r>
              <a:rPr lang="en-US" dirty="0"/>
              <a:t>Basically- it’s AWS’ name for all of the cool stuff that you are creating. </a:t>
            </a:r>
          </a:p>
        </p:txBody>
      </p:sp>
      <p:pic>
        <p:nvPicPr>
          <p:cNvPr id="4" name="Picture 3">
            <a:extLst>
              <a:ext uri="{FF2B5EF4-FFF2-40B4-BE49-F238E27FC236}">
                <a16:creationId xmlns:a16="http://schemas.microsoft.com/office/drawing/2014/main" id="{D1B73127-F9B6-DD4B-BB4F-CA452F047F7F}"/>
              </a:ext>
            </a:extLst>
          </p:cNvPr>
          <p:cNvPicPr>
            <a:picLocks noChangeAspect="1"/>
          </p:cNvPicPr>
          <p:nvPr/>
        </p:nvPicPr>
        <p:blipFill>
          <a:blip r:embed="rId2"/>
          <a:stretch>
            <a:fillRect/>
          </a:stretch>
        </p:blipFill>
        <p:spPr>
          <a:xfrm>
            <a:off x="4277500" y="4740166"/>
            <a:ext cx="2111257" cy="1660633"/>
          </a:xfrm>
          <a:prstGeom prst="rect">
            <a:avLst/>
          </a:prstGeom>
        </p:spPr>
      </p:pic>
    </p:spTree>
    <p:extLst>
      <p:ext uri="{BB962C8B-B14F-4D97-AF65-F5344CB8AC3E}">
        <p14:creationId xmlns:p14="http://schemas.microsoft.com/office/powerpoint/2010/main" val="2408492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1992-73DC-4644-A8FB-E9A5B411520D}"/>
              </a:ext>
            </a:extLst>
          </p:cNvPr>
          <p:cNvSpPr>
            <a:spLocks noGrp="1"/>
          </p:cNvSpPr>
          <p:nvPr>
            <p:ph type="title"/>
          </p:nvPr>
        </p:nvSpPr>
        <p:spPr/>
        <p:txBody>
          <a:bodyPr/>
          <a:lstStyle/>
          <a:p>
            <a:r>
              <a:rPr lang="en-US" dirty="0"/>
              <a:t>ARNs</a:t>
            </a:r>
          </a:p>
        </p:txBody>
      </p:sp>
      <p:sp>
        <p:nvSpPr>
          <p:cNvPr id="3" name="Text Placeholder 2">
            <a:extLst>
              <a:ext uri="{FF2B5EF4-FFF2-40B4-BE49-F238E27FC236}">
                <a16:creationId xmlns:a16="http://schemas.microsoft.com/office/drawing/2014/main" id="{17D289D7-663E-7542-A214-E849920ADA75}"/>
              </a:ext>
            </a:extLst>
          </p:cNvPr>
          <p:cNvSpPr>
            <a:spLocks noGrp="1"/>
          </p:cNvSpPr>
          <p:nvPr>
            <p:ph type="body" idx="1"/>
          </p:nvPr>
        </p:nvSpPr>
        <p:spPr/>
        <p:txBody>
          <a:bodyPr/>
          <a:lstStyle/>
          <a:p>
            <a:r>
              <a:rPr lang="en-US" dirty="0"/>
              <a:t> The basic format for an </a:t>
            </a:r>
            <a:r>
              <a:rPr lang="en-US" dirty="0" err="1"/>
              <a:t>arn</a:t>
            </a:r>
            <a:r>
              <a:rPr lang="en-US" dirty="0"/>
              <a:t> is as follows: </a:t>
            </a:r>
          </a:p>
          <a:p>
            <a:pPr marL="603250" lvl="1" indent="0">
              <a:buNone/>
            </a:pPr>
            <a:r>
              <a:rPr lang="en-US" dirty="0" err="1"/>
              <a:t>arn:</a:t>
            </a:r>
            <a:r>
              <a:rPr lang="en-US" b="1" i="1" dirty="0" err="1"/>
              <a:t>partition</a:t>
            </a:r>
            <a:r>
              <a:rPr lang="en-US" dirty="0" err="1"/>
              <a:t>:</a:t>
            </a:r>
            <a:r>
              <a:rPr lang="en-US" b="1" i="1" dirty="0" err="1"/>
              <a:t>service</a:t>
            </a:r>
            <a:r>
              <a:rPr lang="en-US" dirty="0" err="1"/>
              <a:t>:</a:t>
            </a:r>
            <a:r>
              <a:rPr lang="en-US" i="1" dirty="0" err="1"/>
              <a:t>region</a:t>
            </a:r>
            <a:r>
              <a:rPr lang="en-US" dirty="0" err="1"/>
              <a:t>:</a:t>
            </a:r>
            <a:r>
              <a:rPr lang="en-US" i="1" dirty="0" err="1"/>
              <a:t>account-id</a:t>
            </a:r>
            <a:r>
              <a:rPr lang="en-US" dirty="0" err="1"/>
              <a:t>:</a:t>
            </a:r>
            <a:r>
              <a:rPr lang="en-US" i="1" dirty="0" err="1"/>
              <a:t>resourcetype</a:t>
            </a:r>
            <a:r>
              <a:rPr lang="en-US" dirty="0"/>
              <a:t>/</a:t>
            </a:r>
            <a:r>
              <a:rPr lang="en-US" i="1" dirty="0"/>
              <a:t>resource</a:t>
            </a:r>
          </a:p>
          <a:p>
            <a:pPr marL="603250" lvl="1" indent="0">
              <a:buNone/>
            </a:pPr>
            <a:endParaRPr lang="en-US" i="1" dirty="0"/>
          </a:p>
          <a:p>
            <a:pPr marL="603250" lvl="1" indent="0">
              <a:buNone/>
            </a:pPr>
            <a:r>
              <a:rPr lang="en-US" dirty="0"/>
              <a:t>And the various parts are made up as follows:</a:t>
            </a:r>
          </a:p>
          <a:p>
            <a:pPr lvl="1"/>
            <a:r>
              <a:rPr lang="en-US" dirty="0"/>
              <a:t>	</a:t>
            </a:r>
            <a:r>
              <a:rPr lang="en-US" b="1" i="1" dirty="0"/>
              <a:t>partition</a:t>
            </a:r>
            <a:r>
              <a:rPr lang="en-US" i="1" dirty="0"/>
              <a:t>: </a:t>
            </a:r>
            <a:r>
              <a:rPr lang="en-US" dirty="0"/>
              <a:t>unless you are in, like, China the partition will always be </a:t>
            </a:r>
            <a:r>
              <a:rPr lang="en-US" b="1" dirty="0" err="1"/>
              <a:t>aws</a:t>
            </a:r>
            <a:r>
              <a:rPr lang="en-US" dirty="0"/>
              <a:t>. </a:t>
            </a:r>
          </a:p>
          <a:p>
            <a:pPr lvl="1"/>
            <a:r>
              <a:rPr lang="en-US" dirty="0"/>
              <a:t> </a:t>
            </a:r>
            <a:r>
              <a:rPr lang="en-US" b="1" i="1" dirty="0"/>
              <a:t>service:</a:t>
            </a:r>
            <a:r>
              <a:rPr lang="en-US" i="1" dirty="0"/>
              <a:t> </a:t>
            </a:r>
            <a:r>
              <a:rPr lang="en-US" dirty="0"/>
              <a:t>the </a:t>
            </a:r>
            <a:r>
              <a:rPr lang="en-US" dirty="0" err="1"/>
              <a:t>aws</a:t>
            </a:r>
            <a:r>
              <a:rPr lang="en-US" dirty="0"/>
              <a:t> service that we are using- for example S3, IAM, RDS</a:t>
            </a:r>
          </a:p>
          <a:p>
            <a:pPr lvl="1"/>
            <a:r>
              <a:rPr lang="en-US" dirty="0"/>
              <a:t> </a:t>
            </a:r>
            <a:r>
              <a:rPr lang="en-US" b="1" i="1" dirty="0"/>
              <a:t>region: </a:t>
            </a:r>
            <a:r>
              <a:rPr lang="en-US" dirty="0"/>
              <a:t>the standard </a:t>
            </a:r>
            <a:r>
              <a:rPr lang="en-US" dirty="0" err="1"/>
              <a:t>aws</a:t>
            </a:r>
            <a:r>
              <a:rPr lang="en-US" dirty="0"/>
              <a:t> regions (eu-west-1, eu-west-2, us-west-1, </a:t>
            </a:r>
            <a:r>
              <a:rPr lang="en-US" dirty="0" err="1"/>
              <a:t>etc</a:t>
            </a:r>
            <a:r>
              <a:rPr lang="en-US" dirty="0"/>
              <a:t>)</a:t>
            </a:r>
          </a:p>
          <a:p>
            <a:pPr lvl="1"/>
            <a:r>
              <a:rPr lang="en-US" dirty="0"/>
              <a:t> </a:t>
            </a:r>
            <a:r>
              <a:rPr lang="en-US" b="1" i="1" dirty="0"/>
              <a:t>account: </a:t>
            </a:r>
            <a:r>
              <a:rPr lang="en-US" dirty="0"/>
              <a:t>the account id of the account that owns the resource.</a:t>
            </a:r>
          </a:p>
          <a:p>
            <a:pPr lvl="1"/>
            <a:r>
              <a:rPr lang="en-US" dirty="0"/>
              <a:t> </a:t>
            </a:r>
            <a:r>
              <a:rPr lang="en-US" b="1" i="1" dirty="0"/>
              <a:t>resource: </a:t>
            </a:r>
            <a:r>
              <a:rPr lang="en-US" dirty="0"/>
              <a:t>usually the resource and a unique identifier</a:t>
            </a:r>
          </a:p>
          <a:p>
            <a:pPr marL="603250" lvl="1" indent="0">
              <a:buNone/>
            </a:pPr>
            <a:r>
              <a:rPr lang="en-US" dirty="0"/>
              <a:t>	</a:t>
            </a:r>
          </a:p>
        </p:txBody>
      </p:sp>
    </p:spTree>
    <p:extLst>
      <p:ext uri="{BB962C8B-B14F-4D97-AF65-F5344CB8AC3E}">
        <p14:creationId xmlns:p14="http://schemas.microsoft.com/office/powerpoint/2010/main" val="3905265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3866F-E1E6-B34E-945E-7D57834EA006}"/>
              </a:ext>
            </a:extLst>
          </p:cNvPr>
          <p:cNvSpPr>
            <a:spLocks noGrp="1"/>
          </p:cNvSpPr>
          <p:nvPr>
            <p:ph type="title"/>
          </p:nvPr>
        </p:nvSpPr>
        <p:spPr/>
        <p:txBody>
          <a:bodyPr/>
          <a:lstStyle/>
          <a:p>
            <a:r>
              <a:rPr lang="en-US" dirty="0"/>
              <a:t>ARNS examples</a:t>
            </a:r>
          </a:p>
        </p:txBody>
      </p:sp>
      <p:sp>
        <p:nvSpPr>
          <p:cNvPr id="3" name="Text Placeholder 2">
            <a:extLst>
              <a:ext uri="{FF2B5EF4-FFF2-40B4-BE49-F238E27FC236}">
                <a16:creationId xmlns:a16="http://schemas.microsoft.com/office/drawing/2014/main" id="{8DBF22D6-03B7-584B-BC74-671B01BE9CEB}"/>
              </a:ext>
            </a:extLst>
          </p:cNvPr>
          <p:cNvSpPr>
            <a:spLocks noGrp="1"/>
          </p:cNvSpPr>
          <p:nvPr>
            <p:ph type="body" idx="1"/>
          </p:nvPr>
        </p:nvSpPr>
        <p:spPr/>
        <p:txBody>
          <a:bodyPr/>
          <a:lstStyle/>
          <a:p>
            <a:r>
              <a:rPr lang="en-US" dirty="0"/>
              <a:t> So, for example, for DynamoDB we might see an ARN that looks like this:</a:t>
            </a:r>
          </a:p>
          <a:p>
            <a:pPr marL="177800" indent="0">
              <a:buNone/>
            </a:pPr>
            <a:endParaRPr lang="en-US" sz="2000" b="1" dirty="0"/>
          </a:p>
          <a:p>
            <a:pPr marL="177800" indent="0">
              <a:buNone/>
            </a:pPr>
            <a:r>
              <a:rPr lang="en-US" sz="2000" b="1" dirty="0"/>
              <a:t>arn:aws:dynamodb:us-east-1:123456789012:table/</a:t>
            </a:r>
            <a:r>
              <a:rPr lang="en-US" sz="2000" b="1" dirty="0" err="1"/>
              <a:t>books_table</a:t>
            </a:r>
            <a:endParaRPr lang="en-US" sz="2000" b="1" dirty="0"/>
          </a:p>
          <a:p>
            <a:pPr marL="177800" indent="0">
              <a:buNone/>
            </a:pPr>
            <a:endParaRPr lang="en-US" sz="2000" b="1" dirty="0"/>
          </a:p>
          <a:p>
            <a:r>
              <a:rPr lang="en-US" dirty="0"/>
              <a:t>And for Lambda we might see something like this:</a:t>
            </a:r>
          </a:p>
          <a:p>
            <a:pPr marL="177800" indent="0">
              <a:buNone/>
            </a:pPr>
            <a:endParaRPr lang="en-US" sz="2000" dirty="0"/>
          </a:p>
          <a:p>
            <a:pPr marL="177800" indent="0">
              <a:buNone/>
            </a:pPr>
            <a:r>
              <a:rPr lang="en-US" sz="2000" dirty="0"/>
              <a:t>arn:aws:lambda:us-east-1:123456789012:function:ProcessKinesisRecords</a:t>
            </a:r>
          </a:p>
        </p:txBody>
      </p:sp>
      <p:pic>
        <p:nvPicPr>
          <p:cNvPr id="4" name="Picture 3">
            <a:extLst>
              <a:ext uri="{FF2B5EF4-FFF2-40B4-BE49-F238E27FC236}">
                <a16:creationId xmlns:a16="http://schemas.microsoft.com/office/drawing/2014/main" id="{C6927200-D545-EB4B-9B41-A82CD101523A}"/>
              </a:ext>
            </a:extLst>
          </p:cNvPr>
          <p:cNvPicPr>
            <a:picLocks noChangeAspect="1"/>
          </p:cNvPicPr>
          <p:nvPr/>
        </p:nvPicPr>
        <p:blipFill>
          <a:blip r:embed="rId2"/>
          <a:stretch>
            <a:fillRect/>
          </a:stretch>
        </p:blipFill>
        <p:spPr>
          <a:xfrm>
            <a:off x="3363309" y="5007942"/>
            <a:ext cx="2093091" cy="1392857"/>
          </a:xfrm>
          <a:prstGeom prst="rect">
            <a:avLst/>
          </a:prstGeom>
        </p:spPr>
      </p:pic>
    </p:spTree>
    <p:extLst>
      <p:ext uri="{BB962C8B-B14F-4D97-AF65-F5344CB8AC3E}">
        <p14:creationId xmlns:p14="http://schemas.microsoft.com/office/powerpoint/2010/main" val="3424620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81409-6874-9948-9F7C-9E6F3D52F02C}"/>
              </a:ext>
            </a:extLst>
          </p:cNvPr>
          <p:cNvSpPr>
            <a:spLocks noGrp="1"/>
          </p:cNvSpPr>
          <p:nvPr>
            <p:ph type="title"/>
          </p:nvPr>
        </p:nvSpPr>
        <p:spPr/>
        <p:txBody>
          <a:bodyPr/>
          <a:lstStyle/>
          <a:p>
            <a:r>
              <a:rPr lang="en-US" dirty="0"/>
              <a:t>Our first Microservice tools foray</a:t>
            </a:r>
          </a:p>
        </p:txBody>
      </p:sp>
      <p:sp>
        <p:nvSpPr>
          <p:cNvPr id="3" name="Text Placeholder 2">
            <a:extLst>
              <a:ext uri="{FF2B5EF4-FFF2-40B4-BE49-F238E27FC236}">
                <a16:creationId xmlns:a16="http://schemas.microsoft.com/office/drawing/2014/main" id="{EE18D7A4-94C1-AA4F-B9E8-EA8D776C8772}"/>
              </a:ext>
            </a:extLst>
          </p:cNvPr>
          <p:cNvSpPr>
            <a:spLocks noGrp="1"/>
          </p:cNvSpPr>
          <p:nvPr>
            <p:ph type="body" idx="1"/>
          </p:nvPr>
        </p:nvSpPr>
        <p:spPr/>
        <p:txBody>
          <a:bodyPr/>
          <a:lstStyle/>
          <a:p>
            <a:r>
              <a:rPr lang="en-US" dirty="0"/>
              <a:t> So when we get to lab one we’re going to be using </a:t>
            </a:r>
            <a:r>
              <a:rPr lang="en-US" b="1" dirty="0"/>
              <a:t>Docker- </a:t>
            </a:r>
            <a:r>
              <a:rPr lang="en-US" dirty="0"/>
              <a:t>which is a big part of the microservices architecture.</a:t>
            </a:r>
          </a:p>
          <a:p>
            <a:r>
              <a:rPr lang="en-US" dirty="0"/>
              <a:t> We’re using Docker because it’s kind of a cheap way for  us to get virtual machines without the overhead of installing something like Vagrant and </a:t>
            </a:r>
            <a:r>
              <a:rPr lang="en-US" dirty="0" err="1"/>
              <a:t>iso</a:t>
            </a:r>
            <a:r>
              <a:rPr lang="en-US" dirty="0"/>
              <a:t> images</a:t>
            </a:r>
          </a:p>
          <a:p>
            <a:r>
              <a:rPr lang="en-US" dirty="0"/>
              <a:t> Think of Docker (in the context of this class) as a VM intended to get everyone onto the same OS.</a:t>
            </a:r>
          </a:p>
        </p:txBody>
      </p:sp>
      <p:pic>
        <p:nvPicPr>
          <p:cNvPr id="4" name="Picture 3">
            <a:extLst>
              <a:ext uri="{FF2B5EF4-FFF2-40B4-BE49-F238E27FC236}">
                <a16:creationId xmlns:a16="http://schemas.microsoft.com/office/drawing/2014/main" id="{AB8A3DEB-63DA-764F-89F4-70203C701722}"/>
              </a:ext>
            </a:extLst>
          </p:cNvPr>
          <p:cNvPicPr>
            <a:picLocks noChangeAspect="1"/>
          </p:cNvPicPr>
          <p:nvPr/>
        </p:nvPicPr>
        <p:blipFill>
          <a:blip r:embed="rId2"/>
          <a:stretch>
            <a:fillRect/>
          </a:stretch>
        </p:blipFill>
        <p:spPr>
          <a:xfrm>
            <a:off x="3431408" y="5118099"/>
            <a:ext cx="1587500" cy="1282700"/>
          </a:xfrm>
          <a:prstGeom prst="rect">
            <a:avLst/>
          </a:prstGeom>
        </p:spPr>
      </p:pic>
    </p:spTree>
    <p:extLst>
      <p:ext uri="{BB962C8B-B14F-4D97-AF65-F5344CB8AC3E}">
        <p14:creationId xmlns:p14="http://schemas.microsoft.com/office/powerpoint/2010/main" val="3459023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663D-352D-C94E-A0A4-48B89C211CF5}"/>
              </a:ext>
            </a:extLst>
          </p:cNvPr>
          <p:cNvSpPr>
            <a:spLocks noGrp="1"/>
          </p:cNvSpPr>
          <p:nvPr>
            <p:ph type="title"/>
          </p:nvPr>
        </p:nvSpPr>
        <p:spPr/>
        <p:txBody>
          <a:bodyPr/>
          <a:lstStyle/>
          <a:p>
            <a:r>
              <a:rPr lang="en-US" dirty="0"/>
              <a:t>We’ll be using ARNs to describe stuff</a:t>
            </a:r>
          </a:p>
        </p:txBody>
      </p:sp>
      <p:sp>
        <p:nvSpPr>
          <p:cNvPr id="3" name="Text Placeholder 2">
            <a:extLst>
              <a:ext uri="{FF2B5EF4-FFF2-40B4-BE49-F238E27FC236}">
                <a16:creationId xmlns:a16="http://schemas.microsoft.com/office/drawing/2014/main" id="{0D0CE848-5B31-9047-AC9D-4E3CA5DC841F}"/>
              </a:ext>
            </a:extLst>
          </p:cNvPr>
          <p:cNvSpPr>
            <a:spLocks noGrp="1"/>
          </p:cNvSpPr>
          <p:nvPr>
            <p:ph type="body" idx="1"/>
          </p:nvPr>
        </p:nvSpPr>
        <p:spPr/>
        <p:txBody>
          <a:bodyPr/>
          <a:lstStyle/>
          <a:p>
            <a:r>
              <a:rPr lang="en-US" dirty="0"/>
              <a:t> ARNs are how we describe resources and anything we’d like to DO to those resources TO AWS via the command line</a:t>
            </a:r>
          </a:p>
          <a:p>
            <a:r>
              <a:rPr lang="en-US" dirty="0"/>
              <a:t> ARNs can have specific policies attached to them (s3 bucket </a:t>
            </a:r>
            <a:r>
              <a:rPr lang="en-US" dirty="0" err="1"/>
              <a:t>arns</a:t>
            </a:r>
            <a:r>
              <a:rPr lang="en-US" dirty="0"/>
              <a:t>) and we can create policies for users that apply only to certain ARNs (Jack can access the ARN that controls our EC2 instance but does not have permissions to access any other ones)</a:t>
            </a:r>
          </a:p>
        </p:txBody>
      </p:sp>
      <p:pic>
        <p:nvPicPr>
          <p:cNvPr id="4" name="Picture 3">
            <a:extLst>
              <a:ext uri="{FF2B5EF4-FFF2-40B4-BE49-F238E27FC236}">
                <a16:creationId xmlns:a16="http://schemas.microsoft.com/office/drawing/2014/main" id="{1A53B322-A15D-A343-B4FA-31C75F9C3ACF}"/>
              </a:ext>
            </a:extLst>
          </p:cNvPr>
          <p:cNvPicPr>
            <a:picLocks noChangeAspect="1"/>
          </p:cNvPicPr>
          <p:nvPr/>
        </p:nvPicPr>
        <p:blipFill>
          <a:blip r:embed="rId2"/>
          <a:stretch>
            <a:fillRect/>
          </a:stretch>
        </p:blipFill>
        <p:spPr>
          <a:xfrm>
            <a:off x="3840217" y="5108026"/>
            <a:ext cx="1463565" cy="1463565"/>
          </a:xfrm>
          <a:prstGeom prst="rect">
            <a:avLst/>
          </a:prstGeom>
        </p:spPr>
      </p:pic>
    </p:spTree>
    <p:extLst>
      <p:ext uri="{BB962C8B-B14F-4D97-AF65-F5344CB8AC3E}">
        <p14:creationId xmlns:p14="http://schemas.microsoft.com/office/powerpoint/2010/main" val="520027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6C7B5-211C-2A4C-9D43-39F6A9B4F678}"/>
              </a:ext>
            </a:extLst>
          </p:cNvPr>
          <p:cNvSpPr>
            <a:spLocks noGrp="1"/>
          </p:cNvSpPr>
          <p:nvPr>
            <p:ph type="title"/>
          </p:nvPr>
        </p:nvSpPr>
        <p:spPr/>
        <p:txBody>
          <a:bodyPr/>
          <a:lstStyle/>
          <a:p>
            <a:r>
              <a:rPr lang="en-US" dirty="0"/>
              <a:t>AWS Secret Access Keys</a:t>
            </a:r>
          </a:p>
        </p:txBody>
      </p:sp>
      <p:sp>
        <p:nvSpPr>
          <p:cNvPr id="3" name="Text Placeholder 2">
            <a:extLst>
              <a:ext uri="{FF2B5EF4-FFF2-40B4-BE49-F238E27FC236}">
                <a16:creationId xmlns:a16="http://schemas.microsoft.com/office/drawing/2014/main" id="{91E7ABEC-4A82-EF47-BF2B-838939AC44CF}"/>
              </a:ext>
            </a:extLst>
          </p:cNvPr>
          <p:cNvSpPr>
            <a:spLocks noGrp="1"/>
          </p:cNvSpPr>
          <p:nvPr>
            <p:ph type="body" idx="1"/>
          </p:nvPr>
        </p:nvSpPr>
        <p:spPr>
          <a:xfrm>
            <a:off x="76200" y="1371600"/>
            <a:ext cx="8991600" cy="5220357"/>
          </a:xfrm>
        </p:spPr>
        <p:txBody>
          <a:bodyPr/>
          <a:lstStyle/>
          <a:p>
            <a:r>
              <a:rPr lang="en-US" dirty="0"/>
              <a:t> Each user will come with a set of keys- an ACCESS key and a SECRET key. We want to store these in places that are easily accessible and allow us to easily use the AWS command line. </a:t>
            </a:r>
          </a:p>
          <a:p>
            <a:r>
              <a:rPr lang="en-US" dirty="0"/>
              <a:t> There are </a:t>
            </a:r>
            <a:r>
              <a:rPr lang="en-US" b="1" dirty="0"/>
              <a:t>several options</a:t>
            </a:r>
            <a:r>
              <a:rPr lang="en-US" dirty="0"/>
              <a:t> for key management with AWS. We’re going to do </a:t>
            </a:r>
            <a:r>
              <a:rPr lang="en-US" b="1" dirty="0"/>
              <a:t>two </a:t>
            </a:r>
            <a:r>
              <a:rPr lang="en-US" dirty="0"/>
              <a:t>of them here- set them up locally (we’ll do that in the lab) and set them up our Docker containers (as Environment variables). </a:t>
            </a:r>
          </a:p>
        </p:txBody>
      </p:sp>
      <p:pic>
        <p:nvPicPr>
          <p:cNvPr id="4" name="Picture 3">
            <a:extLst>
              <a:ext uri="{FF2B5EF4-FFF2-40B4-BE49-F238E27FC236}">
                <a16:creationId xmlns:a16="http://schemas.microsoft.com/office/drawing/2014/main" id="{955CDA12-CCC5-354B-B610-622CF8E8DA96}"/>
              </a:ext>
            </a:extLst>
          </p:cNvPr>
          <p:cNvPicPr>
            <a:picLocks noChangeAspect="1"/>
          </p:cNvPicPr>
          <p:nvPr/>
        </p:nvPicPr>
        <p:blipFill>
          <a:blip r:embed="rId2"/>
          <a:stretch>
            <a:fillRect/>
          </a:stretch>
        </p:blipFill>
        <p:spPr>
          <a:xfrm>
            <a:off x="2095500" y="4953657"/>
            <a:ext cx="4953000" cy="1638300"/>
          </a:xfrm>
          <a:prstGeom prst="rect">
            <a:avLst/>
          </a:prstGeom>
        </p:spPr>
      </p:pic>
    </p:spTree>
    <p:extLst>
      <p:ext uri="{BB962C8B-B14F-4D97-AF65-F5344CB8AC3E}">
        <p14:creationId xmlns:p14="http://schemas.microsoft.com/office/powerpoint/2010/main" val="3334734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66E98-D304-C34C-AB9E-488D585BED5D}"/>
              </a:ext>
            </a:extLst>
          </p:cNvPr>
          <p:cNvSpPr>
            <a:spLocks noGrp="1"/>
          </p:cNvSpPr>
          <p:nvPr>
            <p:ph type="title"/>
          </p:nvPr>
        </p:nvSpPr>
        <p:spPr/>
        <p:txBody>
          <a:bodyPr/>
          <a:lstStyle/>
          <a:p>
            <a:r>
              <a:rPr lang="en-US" dirty="0"/>
              <a:t>Access Keys</a:t>
            </a:r>
          </a:p>
        </p:txBody>
      </p:sp>
      <p:sp>
        <p:nvSpPr>
          <p:cNvPr id="3" name="Text Placeholder 2">
            <a:extLst>
              <a:ext uri="{FF2B5EF4-FFF2-40B4-BE49-F238E27FC236}">
                <a16:creationId xmlns:a16="http://schemas.microsoft.com/office/drawing/2014/main" id="{3B502DE7-F3EF-194B-8961-33A7280E5164}"/>
              </a:ext>
            </a:extLst>
          </p:cNvPr>
          <p:cNvSpPr>
            <a:spLocks noGrp="1"/>
          </p:cNvSpPr>
          <p:nvPr>
            <p:ph type="body" idx="1"/>
          </p:nvPr>
        </p:nvSpPr>
        <p:spPr/>
        <p:txBody>
          <a:bodyPr/>
          <a:lstStyle/>
          <a:p>
            <a:r>
              <a:rPr lang="en-US" dirty="0"/>
              <a:t> This part is important for security: </a:t>
            </a:r>
            <a:r>
              <a:rPr lang="en-US" b="1" i="1" dirty="0"/>
              <a:t>do not put your secret or access keys in any sort of git repository</a:t>
            </a:r>
            <a:r>
              <a:rPr lang="en-US" dirty="0"/>
              <a:t>. </a:t>
            </a:r>
          </a:p>
          <a:p>
            <a:r>
              <a:rPr lang="en-US" dirty="0"/>
              <a:t> Do not let your developers put keys anywhere public</a:t>
            </a:r>
          </a:p>
          <a:p>
            <a:r>
              <a:rPr lang="en-US" dirty="0"/>
              <a:t> What does this mean? Basically…</a:t>
            </a:r>
          </a:p>
          <a:p>
            <a:pPr lvl="1"/>
            <a:r>
              <a:rPr lang="en-US" dirty="0"/>
              <a:t> If you are using keys locally from a file, add them to your .</a:t>
            </a:r>
            <a:r>
              <a:rPr lang="en-US" dirty="0" err="1"/>
              <a:t>gitignore</a:t>
            </a:r>
            <a:endParaRPr lang="en-US" dirty="0"/>
          </a:p>
          <a:p>
            <a:pPr lvl="1"/>
            <a:r>
              <a:rPr lang="en-US" dirty="0"/>
              <a:t> If you need them as environment variables or to pass them as ARGs to a docker container…same rule read them or make them ENV variables on the host.</a:t>
            </a:r>
          </a:p>
          <a:p>
            <a:pPr lvl="1"/>
            <a:r>
              <a:rPr lang="en-US" dirty="0"/>
              <a:t> Do not ever, ever expose these.</a:t>
            </a:r>
          </a:p>
        </p:txBody>
      </p:sp>
      <p:pic>
        <p:nvPicPr>
          <p:cNvPr id="5" name="Picture 4">
            <a:extLst>
              <a:ext uri="{FF2B5EF4-FFF2-40B4-BE49-F238E27FC236}">
                <a16:creationId xmlns:a16="http://schemas.microsoft.com/office/drawing/2014/main" id="{178CD94B-7490-4240-B9FC-0375B574FFB5}"/>
              </a:ext>
            </a:extLst>
          </p:cNvPr>
          <p:cNvPicPr>
            <a:picLocks noChangeAspect="1"/>
          </p:cNvPicPr>
          <p:nvPr/>
        </p:nvPicPr>
        <p:blipFill>
          <a:blip r:embed="rId2"/>
          <a:stretch>
            <a:fillRect/>
          </a:stretch>
        </p:blipFill>
        <p:spPr>
          <a:xfrm>
            <a:off x="6251353" y="5486400"/>
            <a:ext cx="1675418" cy="1040523"/>
          </a:xfrm>
          <a:prstGeom prst="rect">
            <a:avLst/>
          </a:prstGeom>
        </p:spPr>
      </p:pic>
    </p:spTree>
    <p:extLst>
      <p:ext uri="{BB962C8B-B14F-4D97-AF65-F5344CB8AC3E}">
        <p14:creationId xmlns:p14="http://schemas.microsoft.com/office/powerpoint/2010/main" val="2559324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49FF-E891-714E-BA29-83ADFCA585DB}"/>
              </a:ext>
            </a:extLst>
          </p:cNvPr>
          <p:cNvSpPr>
            <a:spLocks noGrp="1"/>
          </p:cNvSpPr>
          <p:nvPr>
            <p:ph type="title"/>
          </p:nvPr>
        </p:nvSpPr>
        <p:spPr/>
        <p:txBody>
          <a:bodyPr/>
          <a:lstStyle/>
          <a:p>
            <a:r>
              <a:rPr lang="en-US" dirty="0"/>
              <a:t>Final Note on Access Keys</a:t>
            </a:r>
          </a:p>
        </p:txBody>
      </p:sp>
      <p:sp>
        <p:nvSpPr>
          <p:cNvPr id="3" name="Text Placeholder 2">
            <a:extLst>
              <a:ext uri="{FF2B5EF4-FFF2-40B4-BE49-F238E27FC236}">
                <a16:creationId xmlns:a16="http://schemas.microsoft.com/office/drawing/2014/main" id="{AFC2602B-3A0D-0640-BECF-1644249F778E}"/>
              </a:ext>
            </a:extLst>
          </p:cNvPr>
          <p:cNvSpPr>
            <a:spLocks noGrp="1"/>
          </p:cNvSpPr>
          <p:nvPr>
            <p:ph type="body" idx="1"/>
          </p:nvPr>
        </p:nvSpPr>
        <p:spPr/>
        <p:txBody>
          <a:bodyPr/>
          <a:lstStyle/>
          <a:p>
            <a:r>
              <a:rPr lang="en-US" dirty="0"/>
              <a:t> Access key management is one of those areas that there is no “right” answer for. </a:t>
            </a:r>
          </a:p>
          <a:p>
            <a:r>
              <a:rPr lang="en-US" dirty="0"/>
              <a:t>We’re using Docker for this class and will be utilizing the “make your access keys environment variables” technique to manage our keys…but this is far from the only option available to us.</a:t>
            </a:r>
          </a:p>
          <a:p>
            <a:r>
              <a:rPr lang="en-US" dirty="0"/>
              <a:t> Credentials files and profiles are also incredibly effective for key management. </a:t>
            </a:r>
          </a:p>
          <a:p>
            <a:pPr marL="177800" indent="0">
              <a:buNone/>
            </a:pPr>
            <a:endParaRPr lang="en-US" dirty="0"/>
          </a:p>
        </p:txBody>
      </p:sp>
      <p:pic>
        <p:nvPicPr>
          <p:cNvPr id="5" name="Picture 4">
            <a:extLst>
              <a:ext uri="{FF2B5EF4-FFF2-40B4-BE49-F238E27FC236}">
                <a16:creationId xmlns:a16="http://schemas.microsoft.com/office/drawing/2014/main" id="{78EEDF4F-1598-B646-A2B0-FD796F52AC0E}"/>
              </a:ext>
            </a:extLst>
          </p:cNvPr>
          <p:cNvPicPr>
            <a:picLocks noChangeAspect="1"/>
          </p:cNvPicPr>
          <p:nvPr/>
        </p:nvPicPr>
        <p:blipFill>
          <a:blip r:embed="rId2"/>
          <a:stretch>
            <a:fillRect/>
          </a:stretch>
        </p:blipFill>
        <p:spPr>
          <a:xfrm>
            <a:off x="3994280" y="5026922"/>
            <a:ext cx="1565035" cy="1565035"/>
          </a:xfrm>
          <a:prstGeom prst="rect">
            <a:avLst/>
          </a:prstGeom>
        </p:spPr>
      </p:pic>
    </p:spTree>
    <p:extLst>
      <p:ext uri="{BB962C8B-B14F-4D97-AF65-F5344CB8AC3E}">
        <p14:creationId xmlns:p14="http://schemas.microsoft.com/office/powerpoint/2010/main" val="4222955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6143-CAF0-514F-BA34-A4E008726F42}"/>
              </a:ext>
            </a:extLst>
          </p:cNvPr>
          <p:cNvSpPr>
            <a:spLocks noGrp="1"/>
          </p:cNvSpPr>
          <p:nvPr>
            <p:ph type="title"/>
          </p:nvPr>
        </p:nvSpPr>
        <p:spPr/>
        <p:txBody>
          <a:bodyPr/>
          <a:lstStyle/>
          <a:p>
            <a:r>
              <a:rPr lang="en-US" dirty="0"/>
              <a:t>Access Keys (best practices)	</a:t>
            </a:r>
          </a:p>
        </p:txBody>
      </p:sp>
      <p:sp>
        <p:nvSpPr>
          <p:cNvPr id="3" name="Text Placeholder 2">
            <a:extLst>
              <a:ext uri="{FF2B5EF4-FFF2-40B4-BE49-F238E27FC236}">
                <a16:creationId xmlns:a16="http://schemas.microsoft.com/office/drawing/2014/main" id="{475E31F2-2179-184C-B053-A4F79F50F28D}"/>
              </a:ext>
            </a:extLst>
          </p:cNvPr>
          <p:cNvSpPr>
            <a:spLocks noGrp="1"/>
          </p:cNvSpPr>
          <p:nvPr>
            <p:ph type="body" idx="1"/>
          </p:nvPr>
        </p:nvSpPr>
        <p:spPr/>
        <p:txBody>
          <a:bodyPr/>
          <a:lstStyle/>
          <a:p>
            <a:r>
              <a:rPr lang="en-US" dirty="0"/>
              <a:t> My suggestion would be that you, as the </a:t>
            </a:r>
            <a:r>
              <a:rPr lang="en-US" dirty="0" err="1"/>
              <a:t>devops</a:t>
            </a:r>
            <a:r>
              <a:rPr lang="en-US" dirty="0"/>
              <a:t> team, keep copies of every set of access keys that you grant alongside of every user ID. This can come in handy if you have to update the keys (should be obvious how to do this) and if a user loses them. </a:t>
            </a:r>
          </a:p>
          <a:p>
            <a:r>
              <a:rPr lang="en-US" dirty="0"/>
              <a:t>Upon a developer leaving you should remember to go to the IAM console and remove their access as soon as possible- including the keys.</a:t>
            </a:r>
          </a:p>
        </p:txBody>
      </p:sp>
      <p:pic>
        <p:nvPicPr>
          <p:cNvPr id="4" name="Picture 3">
            <a:extLst>
              <a:ext uri="{FF2B5EF4-FFF2-40B4-BE49-F238E27FC236}">
                <a16:creationId xmlns:a16="http://schemas.microsoft.com/office/drawing/2014/main" id="{32F3D0E0-62A6-E348-85EC-3755A892B38B}"/>
              </a:ext>
            </a:extLst>
          </p:cNvPr>
          <p:cNvPicPr>
            <a:picLocks noChangeAspect="1"/>
          </p:cNvPicPr>
          <p:nvPr/>
        </p:nvPicPr>
        <p:blipFill>
          <a:blip r:embed="rId2"/>
          <a:stretch>
            <a:fillRect/>
          </a:stretch>
        </p:blipFill>
        <p:spPr>
          <a:xfrm>
            <a:off x="3454871" y="5158170"/>
            <a:ext cx="2234257" cy="1547430"/>
          </a:xfrm>
          <a:prstGeom prst="rect">
            <a:avLst/>
          </a:prstGeom>
        </p:spPr>
      </p:pic>
    </p:spTree>
    <p:extLst>
      <p:ext uri="{BB962C8B-B14F-4D97-AF65-F5344CB8AC3E}">
        <p14:creationId xmlns:p14="http://schemas.microsoft.com/office/powerpoint/2010/main" val="272820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9044-ED37-5647-BAB4-49D232F0F1C9}"/>
              </a:ext>
            </a:extLst>
          </p:cNvPr>
          <p:cNvSpPr>
            <a:spLocks noGrp="1"/>
          </p:cNvSpPr>
          <p:nvPr>
            <p:ph type="title"/>
          </p:nvPr>
        </p:nvSpPr>
        <p:spPr/>
        <p:txBody>
          <a:bodyPr/>
          <a:lstStyle/>
          <a:p>
            <a:r>
              <a:rPr lang="en-US" dirty="0"/>
              <a:t>Docker</a:t>
            </a:r>
          </a:p>
        </p:txBody>
      </p:sp>
      <p:sp>
        <p:nvSpPr>
          <p:cNvPr id="3" name="Text Placeholder 2">
            <a:extLst>
              <a:ext uri="{FF2B5EF4-FFF2-40B4-BE49-F238E27FC236}">
                <a16:creationId xmlns:a16="http://schemas.microsoft.com/office/drawing/2014/main" id="{118C5948-AE8D-0144-B609-CDDC4CB54D28}"/>
              </a:ext>
            </a:extLst>
          </p:cNvPr>
          <p:cNvSpPr>
            <a:spLocks noGrp="1"/>
          </p:cNvSpPr>
          <p:nvPr>
            <p:ph type="body" idx="1"/>
          </p:nvPr>
        </p:nvSpPr>
        <p:spPr/>
        <p:txBody>
          <a:bodyPr/>
          <a:lstStyle/>
          <a:p>
            <a:r>
              <a:rPr lang="en-US" dirty="0"/>
              <a:t> The easiest way to summarize docker is that you build the server around the code instead of moving the code into a server. </a:t>
            </a:r>
          </a:p>
          <a:p>
            <a:r>
              <a:rPr lang="en-US" dirty="0"/>
              <a:t> This makes your server environments super easy to replicate, manage, and pass to your entire team. </a:t>
            </a:r>
          </a:p>
          <a:p>
            <a:r>
              <a:rPr lang="en-US" dirty="0"/>
              <a:t> It also means (in the context of this class) that we have a way to make sure that all of us are on the same OS instead of worrying that half of us are following WINDOWS and the other half MAC. </a:t>
            </a:r>
          </a:p>
        </p:txBody>
      </p:sp>
      <p:pic>
        <p:nvPicPr>
          <p:cNvPr id="5" name="Picture 4">
            <a:extLst>
              <a:ext uri="{FF2B5EF4-FFF2-40B4-BE49-F238E27FC236}">
                <a16:creationId xmlns:a16="http://schemas.microsoft.com/office/drawing/2014/main" id="{088B4E29-5185-714C-9006-C84611EF7596}"/>
              </a:ext>
            </a:extLst>
          </p:cNvPr>
          <p:cNvPicPr>
            <a:picLocks noChangeAspect="1"/>
          </p:cNvPicPr>
          <p:nvPr/>
        </p:nvPicPr>
        <p:blipFill>
          <a:blip r:embed="rId2"/>
          <a:stretch>
            <a:fillRect/>
          </a:stretch>
        </p:blipFill>
        <p:spPr>
          <a:xfrm>
            <a:off x="4096845" y="5486400"/>
            <a:ext cx="950310" cy="1140372"/>
          </a:xfrm>
          <a:prstGeom prst="rect">
            <a:avLst/>
          </a:prstGeom>
        </p:spPr>
      </p:pic>
    </p:spTree>
    <p:extLst>
      <p:ext uri="{BB962C8B-B14F-4D97-AF65-F5344CB8AC3E}">
        <p14:creationId xmlns:p14="http://schemas.microsoft.com/office/powerpoint/2010/main" val="3223659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2DB6E-8774-CC40-ABB6-A5B2C2A5B50E}"/>
              </a:ext>
            </a:extLst>
          </p:cNvPr>
          <p:cNvSpPr>
            <a:spLocks noGrp="1"/>
          </p:cNvSpPr>
          <p:nvPr>
            <p:ph type="title"/>
          </p:nvPr>
        </p:nvSpPr>
        <p:spPr/>
        <p:txBody>
          <a:bodyPr/>
          <a:lstStyle/>
          <a:p>
            <a:r>
              <a:rPr lang="en-US" dirty="0"/>
              <a:t>The </a:t>
            </a:r>
            <a:r>
              <a:rPr lang="en-US" dirty="0" err="1"/>
              <a:t>Dockerfile</a:t>
            </a:r>
            <a:endParaRPr lang="en-US" dirty="0"/>
          </a:p>
        </p:txBody>
      </p:sp>
      <p:sp>
        <p:nvSpPr>
          <p:cNvPr id="3" name="Text Placeholder 2">
            <a:extLst>
              <a:ext uri="{FF2B5EF4-FFF2-40B4-BE49-F238E27FC236}">
                <a16:creationId xmlns:a16="http://schemas.microsoft.com/office/drawing/2014/main" id="{D7885215-8C4C-BA49-81D6-5B17A6360EA7}"/>
              </a:ext>
            </a:extLst>
          </p:cNvPr>
          <p:cNvSpPr>
            <a:spLocks noGrp="1"/>
          </p:cNvSpPr>
          <p:nvPr>
            <p:ph type="body" idx="1"/>
          </p:nvPr>
        </p:nvSpPr>
        <p:spPr/>
        <p:txBody>
          <a:bodyPr/>
          <a:lstStyle/>
          <a:p>
            <a:r>
              <a:rPr lang="en-US" dirty="0"/>
              <a:t> So the </a:t>
            </a:r>
            <a:r>
              <a:rPr lang="en-US" dirty="0" err="1"/>
              <a:t>Dockerfile</a:t>
            </a:r>
            <a:r>
              <a:rPr lang="en-US" dirty="0"/>
              <a:t> is sort of an all-in-one provisioning document that allows us to set up and execute a “VM” (I put that in quotes because big fans of docker insist that </a:t>
            </a:r>
            <a:r>
              <a:rPr lang="en-US" i="1" dirty="0"/>
              <a:t>it’s not a </a:t>
            </a:r>
            <a:r>
              <a:rPr lang="en-US" i="1" dirty="0" err="1"/>
              <a:t>vm</a:t>
            </a:r>
            <a:r>
              <a:rPr lang="en-US" i="1" dirty="0"/>
              <a:t>!!</a:t>
            </a:r>
            <a:r>
              <a:rPr lang="en-US" dirty="0"/>
              <a:t> Even though I’m totally using it here as a VM). </a:t>
            </a:r>
          </a:p>
          <a:p>
            <a:r>
              <a:rPr lang="en-US" dirty="0"/>
              <a:t> Anyways- </a:t>
            </a:r>
            <a:r>
              <a:rPr lang="en-US" dirty="0" err="1"/>
              <a:t>Dockerfiles</a:t>
            </a:r>
            <a:r>
              <a:rPr lang="en-US" dirty="0"/>
              <a:t> allow us to install all of the dependencies and packages in our “docker image” which is then instantiated as a “docker container” (which is totally a VM….fight me). </a:t>
            </a:r>
          </a:p>
        </p:txBody>
      </p:sp>
      <p:pic>
        <p:nvPicPr>
          <p:cNvPr id="4" name="Picture 3">
            <a:extLst>
              <a:ext uri="{FF2B5EF4-FFF2-40B4-BE49-F238E27FC236}">
                <a16:creationId xmlns:a16="http://schemas.microsoft.com/office/drawing/2014/main" id="{C831D792-F970-5346-B1C8-BDC6F007FA30}"/>
              </a:ext>
            </a:extLst>
          </p:cNvPr>
          <p:cNvPicPr>
            <a:picLocks noChangeAspect="1"/>
          </p:cNvPicPr>
          <p:nvPr/>
        </p:nvPicPr>
        <p:blipFill>
          <a:blip r:embed="rId2"/>
          <a:stretch>
            <a:fillRect/>
          </a:stretch>
        </p:blipFill>
        <p:spPr>
          <a:xfrm>
            <a:off x="4036739" y="5420974"/>
            <a:ext cx="1070522" cy="1284626"/>
          </a:xfrm>
          <a:prstGeom prst="rect">
            <a:avLst/>
          </a:prstGeom>
        </p:spPr>
      </p:pic>
    </p:spTree>
    <p:extLst>
      <p:ext uri="{BB962C8B-B14F-4D97-AF65-F5344CB8AC3E}">
        <p14:creationId xmlns:p14="http://schemas.microsoft.com/office/powerpoint/2010/main" val="3867479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63B6-2A42-9042-AD1B-47D3C020BA2D}"/>
              </a:ext>
            </a:extLst>
          </p:cNvPr>
          <p:cNvSpPr>
            <a:spLocks noGrp="1"/>
          </p:cNvSpPr>
          <p:nvPr>
            <p:ph type="title"/>
          </p:nvPr>
        </p:nvSpPr>
        <p:spPr/>
        <p:txBody>
          <a:bodyPr/>
          <a:lstStyle/>
          <a:p>
            <a:r>
              <a:rPr lang="en-US" dirty="0"/>
              <a:t>Docker Images and Containers</a:t>
            </a:r>
          </a:p>
        </p:txBody>
      </p:sp>
      <p:sp>
        <p:nvSpPr>
          <p:cNvPr id="3" name="Text Placeholder 2">
            <a:extLst>
              <a:ext uri="{FF2B5EF4-FFF2-40B4-BE49-F238E27FC236}">
                <a16:creationId xmlns:a16="http://schemas.microsoft.com/office/drawing/2014/main" id="{EBAA5C30-D066-CF49-B9A2-96AA72F78631}"/>
              </a:ext>
            </a:extLst>
          </p:cNvPr>
          <p:cNvSpPr>
            <a:spLocks noGrp="1"/>
          </p:cNvSpPr>
          <p:nvPr>
            <p:ph type="body" idx="1"/>
          </p:nvPr>
        </p:nvSpPr>
        <p:spPr/>
        <p:txBody>
          <a:bodyPr/>
          <a:lstStyle/>
          <a:p>
            <a:r>
              <a:rPr lang="en-US" dirty="0"/>
              <a:t> Understanding the difference between images and containers is kind of the key to understanding DOCKER. If you’ve ever done Object Oriented Programming you’ll understand this concept easily as IMAGES are the classes and CONTAINERS are the instantiated OBJECTS. </a:t>
            </a:r>
          </a:p>
        </p:txBody>
      </p:sp>
      <p:pic>
        <p:nvPicPr>
          <p:cNvPr id="4" name="Picture 3">
            <a:extLst>
              <a:ext uri="{FF2B5EF4-FFF2-40B4-BE49-F238E27FC236}">
                <a16:creationId xmlns:a16="http://schemas.microsoft.com/office/drawing/2014/main" id="{4AAF8B9E-CD54-3A48-B7AA-E490B8C0B01A}"/>
              </a:ext>
            </a:extLst>
          </p:cNvPr>
          <p:cNvPicPr>
            <a:picLocks noChangeAspect="1"/>
          </p:cNvPicPr>
          <p:nvPr/>
        </p:nvPicPr>
        <p:blipFill>
          <a:blip r:embed="rId2"/>
          <a:stretch>
            <a:fillRect/>
          </a:stretch>
        </p:blipFill>
        <p:spPr>
          <a:xfrm>
            <a:off x="2209800" y="4421570"/>
            <a:ext cx="4724400" cy="1714500"/>
          </a:xfrm>
          <a:prstGeom prst="rect">
            <a:avLst/>
          </a:prstGeom>
        </p:spPr>
      </p:pic>
    </p:spTree>
    <p:extLst>
      <p:ext uri="{BB962C8B-B14F-4D97-AF65-F5344CB8AC3E}">
        <p14:creationId xmlns:p14="http://schemas.microsoft.com/office/powerpoint/2010/main" val="496366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63B6-2A42-9042-AD1B-47D3C020BA2D}"/>
              </a:ext>
            </a:extLst>
          </p:cNvPr>
          <p:cNvSpPr>
            <a:spLocks noGrp="1"/>
          </p:cNvSpPr>
          <p:nvPr>
            <p:ph type="title"/>
          </p:nvPr>
        </p:nvSpPr>
        <p:spPr/>
        <p:txBody>
          <a:bodyPr/>
          <a:lstStyle/>
          <a:p>
            <a:r>
              <a:rPr lang="en-US" dirty="0"/>
              <a:t>Docker Images and Containers (</a:t>
            </a:r>
            <a:r>
              <a:rPr lang="en-US" dirty="0" err="1"/>
              <a:t>con’t</a:t>
            </a:r>
            <a:r>
              <a:rPr lang="en-US" dirty="0"/>
              <a:t>)</a:t>
            </a:r>
          </a:p>
        </p:txBody>
      </p:sp>
      <p:sp>
        <p:nvSpPr>
          <p:cNvPr id="3" name="Text Placeholder 2">
            <a:extLst>
              <a:ext uri="{FF2B5EF4-FFF2-40B4-BE49-F238E27FC236}">
                <a16:creationId xmlns:a16="http://schemas.microsoft.com/office/drawing/2014/main" id="{EBAA5C30-D066-CF49-B9A2-96AA72F78631}"/>
              </a:ext>
            </a:extLst>
          </p:cNvPr>
          <p:cNvSpPr>
            <a:spLocks noGrp="1"/>
          </p:cNvSpPr>
          <p:nvPr>
            <p:ph type="body" idx="1"/>
          </p:nvPr>
        </p:nvSpPr>
        <p:spPr/>
        <p:txBody>
          <a:bodyPr/>
          <a:lstStyle/>
          <a:p>
            <a:r>
              <a:rPr lang="en-US" dirty="0"/>
              <a:t>So the idea here is that the </a:t>
            </a:r>
            <a:r>
              <a:rPr lang="en-US" dirty="0" err="1"/>
              <a:t>Dockerfile</a:t>
            </a:r>
            <a:r>
              <a:rPr lang="en-US" dirty="0"/>
              <a:t> builds an </a:t>
            </a:r>
            <a:r>
              <a:rPr lang="en-US" b="1" dirty="0"/>
              <a:t>image</a:t>
            </a:r>
            <a:r>
              <a:rPr lang="en-US" dirty="0"/>
              <a:t>. This image acts as the blueprint for the </a:t>
            </a:r>
            <a:r>
              <a:rPr lang="en-US" b="1" dirty="0"/>
              <a:t>container</a:t>
            </a:r>
            <a:r>
              <a:rPr lang="en-US" dirty="0"/>
              <a:t> that we build.</a:t>
            </a:r>
          </a:p>
          <a:p>
            <a:r>
              <a:rPr lang="en-US" dirty="0"/>
              <a:t> In the broader context of microservices architecture DOCKER containers can act as small VMs that contain a single piece of code and execute it. </a:t>
            </a:r>
          </a:p>
          <a:p>
            <a:r>
              <a:rPr lang="en-US" dirty="0"/>
              <a:t> We can have separate Docker containers for different functions in the app.</a:t>
            </a:r>
          </a:p>
        </p:txBody>
      </p:sp>
      <p:pic>
        <p:nvPicPr>
          <p:cNvPr id="5" name="Picture 4">
            <a:extLst>
              <a:ext uri="{FF2B5EF4-FFF2-40B4-BE49-F238E27FC236}">
                <a16:creationId xmlns:a16="http://schemas.microsoft.com/office/drawing/2014/main" id="{0E57CFF4-8A41-B442-AF0C-61529AABAF40}"/>
              </a:ext>
            </a:extLst>
          </p:cNvPr>
          <p:cNvPicPr>
            <a:picLocks noChangeAspect="1"/>
          </p:cNvPicPr>
          <p:nvPr/>
        </p:nvPicPr>
        <p:blipFill>
          <a:blip r:embed="rId2"/>
          <a:stretch>
            <a:fillRect/>
          </a:stretch>
        </p:blipFill>
        <p:spPr>
          <a:xfrm>
            <a:off x="4572000" y="5123573"/>
            <a:ext cx="1135117" cy="1488394"/>
          </a:xfrm>
          <a:prstGeom prst="rect">
            <a:avLst/>
          </a:prstGeom>
        </p:spPr>
      </p:pic>
    </p:spTree>
    <p:extLst>
      <p:ext uri="{BB962C8B-B14F-4D97-AF65-F5344CB8AC3E}">
        <p14:creationId xmlns:p14="http://schemas.microsoft.com/office/powerpoint/2010/main" val="1692894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643B-30D3-E14C-BC9D-B7D790E2B969}"/>
              </a:ext>
            </a:extLst>
          </p:cNvPr>
          <p:cNvSpPr>
            <a:spLocks noGrp="1"/>
          </p:cNvSpPr>
          <p:nvPr>
            <p:ph type="title"/>
          </p:nvPr>
        </p:nvSpPr>
        <p:spPr/>
        <p:txBody>
          <a:bodyPr/>
          <a:lstStyle/>
          <a:p>
            <a:r>
              <a:rPr lang="en-US" dirty="0"/>
              <a:t>Final Note On Docker</a:t>
            </a:r>
          </a:p>
        </p:txBody>
      </p:sp>
      <p:sp>
        <p:nvSpPr>
          <p:cNvPr id="3" name="Text Placeholder 2">
            <a:extLst>
              <a:ext uri="{FF2B5EF4-FFF2-40B4-BE49-F238E27FC236}">
                <a16:creationId xmlns:a16="http://schemas.microsoft.com/office/drawing/2014/main" id="{FA9A569B-4ED9-6240-A5F2-188EBFF7623B}"/>
              </a:ext>
            </a:extLst>
          </p:cNvPr>
          <p:cNvSpPr>
            <a:spLocks noGrp="1"/>
          </p:cNvSpPr>
          <p:nvPr>
            <p:ph type="body" idx="1"/>
          </p:nvPr>
        </p:nvSpPr>
        <p:spPr/>
        <p:txBody>
          <a:bodyPr/>
          <a:lstStyle/>
          <a:p>
            <a:r>
              <a:rPr lang="en-US" dirty="0"/>
              <a:t> A deep dive of Docker is outside of the scope of this class BUT…as we will be utilizing it extensively to ensure that everyone is on the same OS it’s good to get a high level overview.</a:t>
            </a:r>
          </a:p>
          <a:p>
            <a:r>
              <a:rPr lang="en-US" dirty="0"/>
              <a:t> If you don’t use docker regularly in your microservices architecture then you’re missing out. AWS has great services known as </a:t>
            </a:r>
            <a:r>
              <a:rPr lang="en-US" b="1" dirty="0" err="1"/>
              <a:t>Fargate</a:t>
            </a:r>
            <a:r>
              <a:rPr lang="en-US" b="1" dirty="0"/>
              <a:t> and ECS</a:t>
            </a:r>
            <a:r>
              <a:rPr lang="en-US" dirty="0"/>
              <a:t> that act as repositories for docker containers. We’ll get into these a bit later.</a:t>
            </a:r>
          </a:p>
        </p:txBody>
      </p:sp>
      <p:pic>
        <p:nvPicPr>
          <p:cNvPr id="4" name="Picture 3">
            <a:extLst>
              <a:ext uri="{FF2B5EF4-FFF2-40B4-BE49-F238E27FC236}">
                <a16:creationId xmlns:a16="http://schemas.microsoft.com/office/drawing/2014/main" id="{E694494A-ADB5-E74F-93E5-E45080BD0D0C}"/>
              </a:ext>
            </a:extLst>
          </p:cNvPr>
          <p:cNvPicPr>
            <a:picLocks noChangeAspect="1"/>
          </p:cNvPicPr>
          <p:nvPr/>
        </p:nvPicPr>
        <p:blipFill>
          <a:blip r:embed="rId2"/>
          <a:stretch>
            <a:fillRect/>
          </a:stretch>
        </p:blipFill>
        <p:spPr>
          <a:xfrm>
            <a:off x="4741004" y="5171089"/>
            <a:ext cx="1178072" cy="1322552"/>
          </a:xfrm>
          <a:prstGeom prst="rect">
            <a:avLst/>
          </a:prstGeom>
        </p:spPr>
      </p:pic>
    </p:spTree>
    <p:extLst>
      <p:ext uri="{BB962C8B-B14F-4D97-AF65-F5344CB8AC3E}">
        <p14:creationId xmlns:p14="http://schemas.microsoft.com/office/powerpoint/2010/main" val="22041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57DD-AC73-9544-BAAF-441F5FF37414}"/>
              </a:ext>
            </a:extLst>
          </p:cNvPr>
          <p:cNvSpPr>
            <a:spLocks noGrp="1"/>
          </p:cNvSpPr>
          <p:nvPr>
            <p:ph type="title"/>
          </p:nvPr>
        </p:nvSpPr>
        <p:spPr/>
        <p:txBody>
          <a:bodyPr/>
          <a:lstStyle/>
          <a:p>
            <a:r>
              <a:rPr lang="en-US" dirty="0"/>
              <a:t>Infrastructure as code</a:t>
            </a:r>
          </a:p>
        </p:txBody>
      </p:sp>
      <p:sp>
        <p:nvSpPr>
          <p:cNvPr id="3" name="Text Placeholder 2">
            <a:extLst>
              <a:ext uri="{FF2B5EF4-FFF2-40B4-BE49-F238E27FC236}">
                <a16:creationId xmlns:a16="http://schemas.microsoft.com/office/drawing/2014/main" id="{CA7BE5E2-9364-0F49-AD9A-2C77A1352F24}"/>
              </a:ext>
            </a:extLst>
          </p:cNvPr>
          <p:cNvSpPr>
            <a:spLocks noGrp="1"/>
          </p:cNvSpPr>
          <p:nvPr>
            <p:ph type="body" idx="1"/>
          </p:nvPr>
        </p:nvSpPr>
        <p:spPr/>
        <p:txBody>
          <a:bodyPr/>
          <a:lstStyle/>
          <a:p>
            <a:r>
              <a:rPr lang="en-US" dirty="0"/>
              <a:t> So it would be nice if we could list all of the assets that we need to provision, wire them all together, upload our code to them, and get everything running. </a:t>
            </a:r>
          </a:p>
          <a:p>
            <a:r>
              <a:rPr lang="en-US" dirty="0"/>
              <a:t> Fortunately…thanks to the wonders of the modern technology…we CAN do </a:t>
            </a:r>
            <a:r>
              <a:rPr lang="en-US" i="1" dirty="0"/>
              <a:t>exactly</a:t>
            </a:r>
            <a:r>
              <a:rPr lang="en-US" dirty="0"/>
              <a:t> that.</a:t>
            </a:r>
          </a:p>
          <a:p>
            <a:endParaRPr lang="en-US" dirty="0"/>
          </a:p>
          <a:p>
            <a:r>
              <a:rPr lang="en-US" dirty="0"/>
              <a:t>To do this we will be using </a:t>
            </a:r>
            <a:r>
              <a:rPr lang="en-US" b="1" dirty="0"/>
              <a:t>terraform</a:t>
            </a:r>
            <a:r>
              <a:rPr lang="en-US" dirty="0"/>
              <a:t>. </a:t>
            </a:r>
          </a:p>
          <a:p>
            <a:pPr marL="177800" indent="0">
              <a:buNone/>
            </a:pPr>
            <a:endParaRPr lang="en-US" dirty="0"/>
          </a:p>
        </p:txBody>
      </p:sp>
      <p:pic>
        <p:nvPicPr>
          <p:cNvPr id="4" name="Picture 3">
            <a:extLst>
              <a:ext uri="{FF2B5EF4-FFF2-40B4-BE49-F238E27FC236}">
                <a16:creationId xmlns:a16="http://schemas.microsoft.com/office/drawing/2014/main" id="{7494523D-197A-2F44-8F97-142B5FAE3E0E}"/>
              </a:ext>
            </a:extLst>
          </p:cNvPr>
          <p:cNvPicPr>
            <a:picLocks noChangeAspect="1"/>
          </p:cNvPicPr>
          <p:nvPr/>
        </p:nvPicPr>
        <p:blipFill>
          <a:blip r:embed="rId2"/>
          <a:stretch>
            <a:fillRect/>
          </a:stretch>
        </p:blipFill>
        <p:spPr>
          <a:xfrm>
            <a:off x="3558707" y="4666593"/>
            <a:ext cx="2026585" cy="1878723"/>
          </a:xfrm>
          <a:prstGeom prst="rect">
            <a:avLst/>
          </a:prstGeom>
        </p:spPr>
      </p:pic>
    </p:spTree>
    <p:extLst>
      <p:ext uri="{BB962C8B-B14F-4D97-AF65-F5344CB8AC3E}">
        <p14:creationId xmlns:p14="http://schemas.microsoft.com/office/powerpoint/2010/main" val="2645616823"/>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33328</TotalTime>
  <Words>2442</Words>
  <Application>Microsoft Macintosh PowerPoint</Application>
  <PresentationFormat>On-screen Show (4:3)</PresentationFormat>
  <Paragraphs>148</Paragraphs>
  <Slides>35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Noto Symbol</vt:lpstr>
      <vt:lpstr>Default Theme</vt:lpstr>
      <vt:lpstr>AWS Systems Operations 21 May 2019 Fernando Pombeiro</vt:lpstr>
      <vt:lpstr>Overview of the AWS system</vt:lpstr>
      <vt:lpstr>Our first Microservice tools foray</vt:lpstr>
      <vt:lpstr>Docker</vt:lpstr>
      <vt:lpstr>The Dockerfile</vt:lpstr>
      <vt:lpstr>Docker Images and Containers</vt:lpstr>
      <vt:lpstr>Docker Images and Containers (con’t)</vt:lpstr>
      <vt:lpstr>Final Note On Docker</vt:lpstr>
      <vt:lpstr>Infrastructure as code</vt:lpstr>
      <vt:lpstr>Introduction to Terraform</vt:lpstr>
      <vt:lpstr>Why Terraform?</vt:lpstr>
      <vt:lpstr>So what does Terraform actually DO?</vt:lpstr>
      <vt:lpstr>Terraform: More information</vt:lpstr>
      <vt:lpstr>Terraform (continued)</vt:lpstr>
      <vt:lpstr>Users and Permissions</vt:lpstr>
      <vt:lpstr>Users, Roles, Groups</vt:lpstr>
      <vt:lpstr>Users, Roles, Groups</vt:lpstr>
      <vt:lpstr>Temporary Credentials</vt:lpstr>
      <vt:lpstr>Using IAM roles to grant permissions</vt:lpstr>
      <vt:lpstr>IAM setup (final thoughts)</vt:lpstr>
      <vt:lpstr>Policies</vt:lpstr>
      <vt:lpstr>Policies (continued)</vt:lpstr>
      <vt:lpstr>Policies</vt:lpstr>
      <vt:lpstr>Policy documents in JSON</vt:lpstr>
      <vt:lpstr>Different types of policies</vt:lpstr>
      <vt:lpstr>Different Types of Policies</vt:lpstr>
      <vt:lpstr>Describing AWS resources</vt:lpstr>
      <vt:lpstr>ARNs</vt:lpstr>
      <vt:lpstr>ARNS examples</vt:lpstr>
      <vt:lpstr>We’ll be using ARNs to describe stuff</vt:lpstr>
      <vt:lpstr>AWS Secret Access Keys</vt:lpstr>
      <vt:lpstr>Access Keys</vt:lpstr>
      <vt:lpstr>Final Note on Access Keys</vt:lpstr>
      <vt:lpstr>Access Keys (best practices) </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fernincornwall@gmail.com</cp:lastModifiedBy>
  <cp:revision>214</cp:revision>
  <dcterms:modified xsi:type="dcterms:W3CDTF">2019-10-20T16:49:12Z</dcterms:modified>
</cp:coreProperties>
</file>